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59" r:id="rId4"/>
    <p:sldId id="260" r:id="rId5"/>
    <p:sldId id="261" r:id="rId6"/>
    <p:sldId id="263" r:id="rId7"/>
    <p:sldId id="294" r:id="rId8"/>
    <p:sldId id="262" r:id="rId9"/>
    <p:sldId id="265" r:id="rId10"/>
    <p:sldId id="289" r:id="rId11"/>
    <p:sldId id="267" r:id="rId12"/>
    <p:sldId id="299" r:id="rId13"/>
    <p:sldId id="304" r:id="rId14"/>
    <p:sldId id="266" r:id="rId15"/>
    <p:sldId id="269" r:id="rId16"/>
    <p:sldId id="291" r:id="rId17"/>
    <p:sldId id="295" r:id="rId18"/>
    <p:sldId id="296" r:id="rId19"/>
    <p:sldId id="297" r:id="rId20"/>
    <p:sldId id="298" r:id="rId21"/>
    <p:sldId id="300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301" r:id="rId36"/>
    <p:sldId id="302" r:id="rId37"/>
    <p:sldId id="270" r:id="rId38"/>
    <p:sldId id="303" r:id="rId39"/>
    <p:sldId id="288" r:id="rId40"/>
    <p:sldId id="264" r:id="rId4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FF3300"/>
    <a:srgbClr val="0000FF"/>
    <a:srgbClr val="0000CC"/>
    <a:srgbClr val="FFFF00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8"/>
    <p:restoredTop sz="94686"/>
  </p:normalViewPr>
  <p:slideViewPr>
    <p:cSldViewPr>
      <p:cViewPr varScale="1">
        <p:scale>
          <a:sx n="65" d="100"/>
          <a:sy n="65" d="100"/>
        </p:scale>
        <p:origin x="2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A6A37-3FBB-4CD2-88EB-519FB7F3FAB6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03C70B97-8897-48E2-8197-2D1DC9DFCEEF}">
      <dgm:prSet phldrT="[Text]" custT="1"/>
      <dgm:spPr/>
      <dgm:t>
        <a:bodyPr/>
        <a:lstStyle/>
        <a:p>
          <a:r>
            <a:rPr lang="en-US" sz="2000" dirty="0">
              <a:solidFill>
                <a:schemeClr val="accent6">
                  <a:lumMod val="75000"/>
                </a:schemeClr>
              </a:solidFill>
            </a:rPr>
            <a:t>Inclusive and informed politics</a:t>
          </a:r>
          <a:endParaRPr lang="en-IN" sz="2000" dirty="0">
            <a:solidFill>
              <a:schemeClr val="accent6">
                <a:lumMod val="75000"/>
              </a:schemeClr>
            </a:solidFill>
          </a:endParaRPr>
        </a:p>
      </dgm:t>
    </dgm:pt>
    <dgm:pt modelId="{6A102FDD-8F91-4CB9-A73B-8A8DE852BE58}" type="parTrans" cxnId="{132DCFB7-B11E-4B6E-ABBD-5539D2A94F59}">
      <dgm:prSet/>
      <dgm:spPr/>
      <dgm:t>
        <a:bodyPr/>
        <a:lstStyle/>
        <a:p>
          <a:endParaRPr lang="en-IN"/>
        </a:p>
      </dgm:t>
    </dgm:pt>
    <dgm:pt modelId="{E9849B56-A85F-4F77-BD85-0ACAE8E30300}" type="sibTrans" cxnId="{132DCFB7-B11E-4B6E-ABBD-5539D2A94F59}">
      <dgm:prSet/>
      <dgm:spPr/>
      <dgm:t>
        <a:bodyPr/>
        <a:lstStyle/>
        <a:p>
          <a:endParaRPr lang="en-IN"/>
        </a:p>
      </dgm:t>
    </dgm:pt>
    <dgm:pt modelId="{1FF1C80F-3885-46BB-96C6-ED48156B37DA}">
      <dgm:prSet phldrT="[Text]" custT="1"/>
      <dgm:spPr/>
      <dgm:t>
        <a:bodyPr/>
        <a:lstStyle/>
        <a:p>
          <a:r>
            <a:rPr lang="en-US" sz="1800" dirty="0">
              <a:solidFill>
                <a:schemeClr val="accent6">
                  <a:lumMod val="75000"/>
                </a:schemeClr>
              </a:solidFill>
            </a:rPr>
            <a:t>Engaging with the statist project</a:t>
          </a:r>
          <a:endParaRPr lang="en-IN" sz="1800" dirty="0">
            <a:solidFill>
              <a:schemeClr val="accent6">
                <a:lumMod val="75000"/>
              </a:schemeClr>
            </a:solidFill>
          </a:endParaRPr>
        </a:p>
      </dgm:t>
    </dgm:pt>
    <dgm:pt modelId="{52365C72-2BCD-4426-BB48-22408E5DDC98}" type="parTrans" cxnId="{D18B1D28-AA6A-4388-B1B3-277CE445224E}">
      <dgm:prSet/>
      <dgm:spPr/>
      <dgm:t>
        <a:bodyPr/>
        <a:lstStyle/>
        <a:p>
          <a:endParaRPr lang="en-IN"/>
        </a:p>
      </dgm:t>
    </dgm:pt>
    <dgm:pt modelId="{2FB0A31F-4C46-4510-964D-AC8D4935E81F}" type="sibTrans" cxnId="{D18B1D28-AA6A-4388-B1B3-277CE445224E}">
      <dgm:prSet/>
      <dgm:spPr/>
      <dgm:t>
        <a:bodyPr/>
        <a:lstStyle/>
        <a:p>
          <a:endParaRPr lang="en-IN"/>
        </a:p>
      </dgm:t>
    </dgm:pt>
    <dgm:pt modelId="{3A22D229-F774-4762-84D7-8FB322E94389}">
      <dgm:prSet phldrT="[Text]" custT="1"/>
      <dgm:spPr/>
      <dgm:t>
        <a:bodyPr/>
        <a:lstStyle/>
        <a:p>
          <a:r>
            <a:rPr lang="en-US" sz="1800" dirty="0">
              <a:solidFill>
                <a:schemeClr val="accent6">
                  <a:lumMod val="75000"/>
                </a:schemeClr>
              </a:solidFill>
            </a:rPr>
            <a:t>Decentering of state  and democratization </a:t>
          </a:r>
          <a:endParaRPr lang="en-IN" sz="1800" dirty="0"/>
        </a:p>
      </dgm:t>
    </dgm:pt>
    <dgm:pt modelId="{3B1873CD-967C-4FEE-B344-A0216F7DD517}" type="parTrans" cxnId="{35BC1380-874F-40E4-83D4-2F8DF5E614DE}">
      <dgm:prSet/>
      <dgm:spPr/>
      <dgm:t>
        <a:bodyPr/>
        <a:lstStyle/>
        <a:p>
          <a:endParaRPr lang="en-IN"/>
        </a:p>
      </dgm:t>
    </dgm:pt>
    <dgm:pt modelId="{5672202B-5569-4FBA-9904-CD92F07C8443}" type="sibTrans" cxnId="{35BC1380-874F-40E4-83D4-2F8DF5E614DE}">
      <dgm:prSet/>
      <dgm:spPr/>
      <dgm:t>
        <a:bodyPr/>
        <a:lstStyle/>
        <a:p>
          <a:endParaRPr lang="en-IN"/>
        </a:p>
      </dgm:t>
    </dgm:pt>
    <dgm:pt modelId="{859094FC-231A-4068-BC72-FE7FF7EE11CC}" type="pres">
      <dgm:prSet presAssocID="{6CFA6A37-3FBB-4CD2-88EB-519FB7F3FA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820F8D8-68FC-4B9C-A9AC-F541B196DB81}" type="pres">
      <dgm:prSet presAssocID="{03C70B97-8897-48E2-8197-2D1DC9DFCE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41C8BD-067C-4E60-AB3F-E1A9F757D2F8}" type="pres">
      <dgm:prSet presAssocID="{E9849B56-A85F-4F77-BD85-0ACAE8E30300}" presName="sibTrans" presStyleLbl="sibTrans2D1" presStyleIdx="0" presStyleCnt="3"/>
      <dgm:spPr/>
      <dgm:t>
        <a:bodyPr/>
        <a:lstStyle/>
        <a:p>
          <a:endParaRPr lang="en-IN"/>
        </a:p>
      </dgm:t>
    </dgm:pt>
    <dgm:pt modelId="{87BE3735-7D91-4525-8BB3-98EAE8279E9C}" type="pres">
      <dgm:prSet presAssocID="{E9849B56-A85F-4F77-BD85-0ACAE8E30300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17F311CD-569D-40EC-A985-09A6EF0EB7BD}" type="pres">
      <dgm:prSet presAssocID="{1FF1C80F-3885-46BB-96C6-ED48156B37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F279FC-B126-4CD8-8314-98165D0363D1}" type="pres">
      <dgm:prSet presAssocID="{2FB0A31F-4C46-4510-964D-AC8D4935E81F}" presName="sibTrans" presStyleLbl="sibTrans2D1" presStyleIdx="1" presStyleCnt="3"/>
      <dgm:spPr/>
      <dgm:t>
        <a:bodyPr/>
        <a:lstStyle/>
        <a:p>
          <a:endParaRPr lang="en-IN"/>
        </a:p>
      </dgm:t>
    </dgm:pt>
    <dgm:pt modelId="{A88032BC-FBBE-4DFC-AB8B-5016FCD710DD}" type="pres">
      <dgm:prSet presAssocID="{2FB0A31F-4C46-4510-964D-AC8D4935E81F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C229C211-9AC1-4E7B-A57E-6AA38EB772E6}" type="pres">
      <dgm:prSet presAssocID="{3A22D229-F774-4762-84D7-8FB322E94389}" presName="node" presStyleLbl="node1" presStyleIdx="2" presStyleCnt="3" custScaleX="114266" custScaleY="9663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28AA65-20E6-41ED-972A-8541852F9743}" type="pres">
      <dgm:prSet presAssocID="{5672202B-5569-4FBA-9904-CD92F07C8443}" presName="sibTrans" presStyleLbl="sibTrans2D1" presStyleIdx="2" presStyleCnt="3"/>
      <dgm:spPr/>
      <dgm:t>
        <a:bodyPr/>
        <a:lstStyle/>
        <a:p>
          <a:endParaRPr lang="en-IN"/>
        </a:p>
      </dgm:t>
    </dgm:pt>
    <dgm:pt modelId="{5878BE84-7222-48AA-B0BA-84BACCA4FBBA}" type="pres">
      <dgm:prSet presAssocID="{5672202B-5569-4FBA-9904-CD92F07C8443}" presName="connectorText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B25A4026-BAC7-4E5C-B52E-21DB5F4B6662}" type="presOf" srcId="{2FB0A31F-4C46-4510-964D-AC8D4935E81F}" destId="{A88032BC-FBBE-4DFC-AB8B-5016FCD710DD}" srcOrd="1" destOrd="0" presId="urn:microsoft.com/office/officeart/2005/8/layout/cycle2"/>
    <dgm:cxn modelId="{132DCFB7-B11E-4B6E-ABBD-5539D2A94F59}" srcId="{6CFA6A37-3FBB-4CD2-88EB-519FB7F3FAB6}" destId="{03C70B97-8897-48E2-8197-2D1DC9DFCEEF}" srcOrd="0" destOrd="0" parTransId="{6A102FDD-8F91-4CB9-A73B-8A8DE852BE58}" sibTransId="{E9849B56-A85F-4F77-BD85-0ACAE8E30300}"/>
    <dgm:cxn modelId="{C663FBF0-E414-4BA6-BB62-DC703F570FDE}" type="presOf" srcId="{03C70B97-8897-48E2-8197-2D1DC9DFCEEF}" destId="{4820F8D8-68FC-4B9C-A9AC-F541B196DB81}" srcOrd="0" destOrd="0" presId="urn:microsoft.com/office/officeart/2005/8/layout/cycle2"/>
    <dgm:cxn modelId="{2DCE9797-903A-48D4-86E2-270E2407DD20}" type="presOf" srcId="{1FF1C80F-3885-46BB-96C6-ED48156B37DA}" destId="{17F311CD-569D-40EC-A985-09A6EF0EB7BD}" srcOrd="0" destOrd="0" presId="urn:microsoft.com/office/officeart/2005/8/layout/cycle2"/>
    <dgm:cxn modelId="{DF2842B5-7460-4A89-9734-74FF96AC97C8}" type="presOf" srcId="{5672202B-5569-4FBA-9904-CD92F07C8443}" destId="{C528AA65-20E6-41ED-972A-8541852F9743}" srcOrd="0" destOrd="0" presId="urn:microsoft.com/office/officeart/2005/8/layout/cycle2"/>
    <dgm:cxn modelId="{5D3AD8E6-6216-4DA3-9D87-033448F88C78}" type="presOf" srcId="{E9849B56-A85F-4F77-BD85-0ACAE8E30300}" destId="{2A41C8BD-067C-4E60-AB3F-E1A9F757D2F8}" srcOrd="0" destOrd="0" presId="urn:microsoft.com/office/officeart/2005/8/layout/cycle2"/>
    <dgm:cxn modelId="{F8170925-E3E6-40A3-BD2A-3075C3C67ABE}" type="presOf" srcId="{E9849B56-A85F-4F77-BD85-0ACAE8E30300}" destId="{87BE3735-7D91-4525-8BB3-98EAE8279E9C}" srcOrd="1" destOrd="0" presId="urn:microsoft.com/office/officeart/2005/8/layout/cycle2"/>
    <dgm:cxn modelId="{0562DF1D-BC2B-4430-9B2E-DEFA430AB26B}" type="presOf" srcId="{2FB0A31F-4C46-4510-964D-AC8D4935E81F}" destId="{27F279FC-B126-4CD8-8314-98165D0363D1}" srcOrd="0" destOrd="0" presId="urn:microsoft.com/office/officeart/2005/8/layout/cycle2"/>
    <dgm:cxn modelId="{D18B1D28-AA6A-4388-B1B3-277CE445224E}" srcId="{6CFA6A37-3FBB-4CD2-88EB-519FB7F3FAB6}" destId="{1FF1C80F-3885-46BB-96C6-ED48156B37DA}" srcOrd="1" destOrd="0" parTransId="{52365C72-2BCD-4426-BB48-22408E5DDC98}" sibTransId="{2FB0A31F-4C46-4510-964D-AC8D4935E81F}"/>
    <dgm:cxn modelId="{A6B6806F-6E81-4284-9F8F-AF7963B04872}" type="presOf" srcId="{6CFA6A37-3FBB-4CD2-88EB-519FB7F3FAB6}" destId="{859094FC-231A-4068-BC72-FE7FF7EE11CC}" srcOrd="0" destOrd="0" presId="urn:microsoft.com/office/officeart/2005/8/layout/cycle2"/>
    <dgm:cxn modelId="{35BC1380-874F-40E4-83D4-2F8DF5E614DE}" srcId="{6CFA6A37-3FBB-4CD2-88EB-519FB7F3FAB6}" destId="{3A22D229-F774-4762-84D7-8FB322E94389}" srcOrd="2" destOrd="0" parTransId="{3B1873CD-967C-4FEE-B344-A0216F7DD517}" sibTransId="{5672202B-5569-4FBA-9904-CD92F07C8443}"/>
    <dgm:cxn modelId="{D2882FBC-BD6C-4FBF-8468-468C380A1B8C}" type="presOf" srcId="{5672202B-5569-4FBA-9904-CD92F07C8443}" destId="{5878BE84-7222-48AA-B0BA-84BACCA4FBBA}" srcOrd="1" destOrd="0" presId="urn:microsoft.com/office/officeart/2005/8/layout/cycle2"/>
    <dgm:cxn modelId="{5ABC6AAC-311C-4512-B371-8659E4925B97}" type="presOf" srcId="{3A22D229-F774-4762-84D7-8FB322E94389}" destId="{C229C211-9AC1-4E7B-A57E-6AA38EB772E6}" srcOrd="0" destOrd="0" presId="urn:microsoft.com/office/officeart/2005/8/layout/cycle2"/>
    <dgm:cxn modelId="{A562982D-DF24-4831-AC14-F35017D14397}" type="presParOf" srcId="{859094FC-231A-4068-BC72-FE7FF7EE11CC}" destId="{4820F8D8-68FC-4B9C-A9AC-F541B196DB81}" srcOrd="0" destOrd="0" presId="urn:microsoft.com/office/officeart/2005/8/layout/cycle2"/>
    <dgm:cxn modelId="{F8BE491C-7FFF-49F3-9D38-3183204C3076}" type="presParOf" srcId="{859094FC-231A-4068-BC72-FE7FF7EE11CC}" destId="{2A41C8BD-067C-4E60-AB3F-E1A9F757D2F8}" srcOrd="1" destOrd="0" presId="urn:microsoft.com/office/officeart/2005/8/layout/cycle2"/>
    <dgm:cxn modelId="{72202FEF-A99E-45BE-8645-22A7FB8ED18A}" type="presParOf" srcId="{2A41C8BD-067C-4E60-AB3F-E1A9F757D2F8}" destId="{87BE3735-7D91-4525-8BB3-98EAE8279E9C}" srcOrd="0" destOrd="0" presId="urn:microsoft.com/office/officeart/2005/8/layout/cycle2"/>
    <dgm:cxn modelId="{BAD1282A-0AA9-41A6-8B6E-7A02074D1DE3}" type="presParOf" srcId="{859094FC-231A-4068-BC72-FE7FF7EE11CC}" destId="{17F311CD-569D-40EC-A985-09A6EF0EB7BD}" srcOrd="2" destOrd="0" presId="urn:microsoft.com/office/officeart/2005/8/layout/cycle2"/>
    <dgm:cxn modelId="{27770AA0-9C4B-4B13-A257-C97510D5348C}" type="presParOf" srcId="{859094FC-231A-4068-BC72-FE7FF7EE11CC}" destId="{27F279FC-B126-4CD8-8314-98165D0363D1}" srcOrd="3" destOrd="0" presId="urn:microsoft.com/office/officeart/2005/8/layout/cycle2"/>
    <dgm:cxn modelId="{848D88CA-CEC3-4D87-AB41-0D6008D49981}" type="presParOf" srcId="{27F279FC-B126-4CD8-8314-98165D0363D1}" destId="{A88032BC-FBBE-4DFC-AB8B-5016FCD710DD}" srcOrd="0" destOrd="0" presId="urn:microsoft.com/office/officeart/2005/8/layout/cycle2"/>
    <dgm:cxn modelId="{42E56231-0BFB-4BD6-91F8-DA36866327C4}" type="presParOf" srcId="{859094FC-231A-4068-BC72-FE7FF7EE11CC}" destId="{C229C211-9AC1-4E7B-A57E-6AA38EB772E6}" srcOrd="4" destOrd="0" presId="urn:microsoft.com/office/officeart/2005/8/layout/cycle2"/>
    <dgm:cxn modelId="{6CB68613-822B-491C-A2E7-0A2FA96FF16B}" type="presParOf" srcId="{859094FC-231A-4068-BC72-FE7FF7EE11CC}" destId="{C528AA65-20E6-41ED-972A-8541852F9743}" srcOrd="5" destOrd="0" presId="urn:microsoft.com/office/officeart/2005/8/layout/cycle2"/>
    <dgm:cxn modelId="{4A1FB94A-C6AD-43B2-B980-85AEDDD37FF9}" type="presParOf" srcId="{C528AA65-20E6-41ED-972A-8541852F9743}" destId="{5878BE84-7222-48AA-B0BA-84BACCA4FBB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1A456-DF52-46CA-8FD2-7B7F4A3A0853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D326-782C-4D14-BA0D-8D25224757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501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/>
            </a:lvl1pPr>
          </a:lstStyle>
          <a:p>
            <a:fld id="{18CCEB2E-91E4-4F37-89CD-A4E5255BD05A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5" rIns="95569" bIns="47785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9" tIns="47785" rIns="95569" bIns="477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/>
            </a:lvl1pPr>
          </a:lstStyle>
          <a:p>
            <a:fld id="{186AF50E-353E-40BD-8372-12A733B050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27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F50E-353E-40BD-8372-12A733B0506C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90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http://yfebiharfloodrelief.blogspot.in/2008_09_01_archive.html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454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http://www.ndmindia.nic.in/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8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http://www.ndmindia.nic.in/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8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8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http://yfebiharfloodrelief.blogspot.in/2008_09_01_archive.html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454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98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http://www.boloji.com/index.cfm?md=Content&amp;sd=Articles&amp;ArticleID=4536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53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http://www.boloji.com/index.cfm?md=Content&amp;sd=Articles&amp;ArticleID=4536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53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Source: http://sandrp.wordpress.com/2014/08/02/massive-landslide-blocks-sunKosi-river-downstream-nepal-india-under-threat/, http://www.icimod.org/?q=14356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http://www.myrepublica.com/portal/index.php?action=news_details&amp;news_id=8021,</a:t>
            </a:r>
          </a:p>
          <a:p>
            <a:pPr defTabSz="955689">
              <a:defRPr/>
            </a:pPr>
            <a:r>
              <a:rPr lang="en-IN" dirty="0" err="1"/>
              <a:t>Araniko</a:t>
            </a:r>
            <a:r>
              <a:rPr lang="en-IN" dirty="0"/>
              <a:t> Highway blocked, </a:t>
            </a:r>
            <a:r>
              <a:rPr lang="en-IN" dirty="0" err="1"/>
              <a:t>Sunima</a:t>
            </a:r>
            <a:r>
              <a:rPr lang="en-IN" dirty="0"/>
              <a:t> hydropower project inundated, </a:t>
            </a:r>
            <a:r>
              <a:rPr lang="en-IN" dirty="0" err="1"/>
              <a:t>SunKosi</a:t>
            </a:r>
            <a:r>
              <a:rPr lang="en-IN" dirty="0"/>
              <a:t> hydropower project downstream  under risk.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117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689">
              <a:defRPr/>
            </a:pPr>
            <a:r>
              <a:rPr lang="en-IN" dirty="0"/>
              <a:t>http://www.dailymail.co.uk/indiahome/article-2715002/Bihar-flood-fear-Central-government-step-action-Army-paramilitary-deployed-thousands-evacuated-danger-zone.html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http://www.ndmindia.nic.in/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A5F9-630E-4639-841F-9B2FDF80E903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8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7"/>
          <a:stretch/>
        </p:blipFill>
        <p:spPr>
          <a:xfrm>
            <a:off x="8766905" y="0"/>
            <a:ext cx="373052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50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441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48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782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21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37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85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621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9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2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385B-6499-48E3-8B2A-0EF954094BFB}" type="datetimeFigureOut">
              <a:rPr lang="en-IN" smtClean="0"/>
              <a:t>04-04-2019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9A8D-0774-493D-86DB-B5FD5B5EE7E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7"/>
          <a:stretch/>
        </p:blipFill>
        <p:spPr>
          <a:xfrm>
            <a:off x="8766905" y="0"/>
            <a:ext cx="373052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812" y="10948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Inclusive and Informed Politics in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Transboundary Governance of Kosi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0576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FFC000"/>
                </a:solidFill>
              </a:rPr>
              <a:t>Srinivas Chokkakula, </a:t>
            </a:r>
            <a:r>
              <a:rPr lang="en-US" sz="2000" b="1" dirty="0" err="1">
                <a:solidFill>
                  <a:srgbClr val="FFC000"/>
                </a:solidFill>
              </a:rPr>
              <a:t>Ph</a:t>
            </a:r>
            <a:r>
              <a:rPr lang="en-US" sz="2000" b="1" dirty="0">
                <a:solidFill>
                  <a:srgbClr val="FFC000"/>
                </a:solidFill>
              </a:rPr>
              <a:t> D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C000"/>
                </a:solidFill>
              </a:rPr>
              <a:t>Centre for Policy Research, New Delhi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FFC000"/>
                </a:solidFill>
              </a:rPr>
              <a:t>srinivas@cprindia.org</a:t>
            </a:r>
            <a:endParaRPr lang="en-IN" sz="18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29" y="6099001"/>
            <a:ext cx="14382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4" y="5949280"/>
            <a:ext cx="1887116" cy="7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7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Transboundary governance of Kosi: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the barrage and other</a:t>
            </a:r>
            <a:endParaRPr lang="en-IN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4392488" cy="50405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Barrage of 1.15 km long</a:t>
            </a: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Flood protection works: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Embankments running to a length of 315 km on either side , also upstream and downstream</a:t>
            </a: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Irrigation: 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Eastern Kosi Canal to irrigate  5.66 lakh ha in </a:t>
            </a: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Purnea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Saharsa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districts of Bihar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Western Kosi Canal to irrigate 0.85 lakh ha in </a:t>
            </a: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Saptari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Moranga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districts in Nepal.</a:t>
            </a: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Power:  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 Eastern Canal, 20 MW power, with a share to Nepal.</a:t>
            </a:r>
          </a:p>
          <a:p>
            <a:endParaRPr lang="en-IN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lip_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8550" r="14161" b="7740"/>
          <a:stretch/>
        </p:blipFill>
        <p:spPr bwMode="auto">
          <a:xfrm>
            <a:off x="5170256" y="1548408"/>
            <a:ext cx="3722223" cy="45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6176337"/>
            <a:ext cx="24489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ShortParagraph.com</a:t>
            </a:r>
            <a:endParaRPr lang="en-IN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8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FF00"/>
                </a:solidFill>
              </a:rPr>
              <a:t>Context: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“A snake in the knots”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1600200"/>
            <a:ext cx="3024336" cy="488381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Perennial river with largest elevation drop in upper reaches and low head lower reaches making it hazardous for 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glacial lake outburst, debris flow, landslides, flooding, soil erosion and sedimentation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 (Chen et al 2013)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 siltation and shifting course &gt; posing flood risk – Bihar’s </a:t>
            </a: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River of Sorrow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Random nodal avulsion than systematic unidirectional shift (Chakraborty et al 2010)</a:t>
            </a:r>
            <a:endParaRPr lang="en-IN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8371"/>
            <a:ext cx="5400600" cy="48856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635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Institutions: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Transboundary Governance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666101"/>
            <a:ext cx="5153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99505" y="6525344"/>
            <a:ext cx="2448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Regmi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 Same Side Corner Rectangle 4"/>
          <p:cNvSpPr/>
          <p:nvPr/>
        </p:nvSpPr>
        <p:spPr>
          <a:xfrm>
            <a:off x="683568" y="5904985"/>
            <a:ext cx="7952229" cy="7727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IN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IN" sz="2700" kern="12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93339"/>
              </p:ext>
            </p:extLst>
          </p:nvPr>
        </p:nvGraphicFramePr>
        <p:xfrm>
          <a:off x="492565" y="2319104"/>
          <a:ext cx="8255898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79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6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Bilateral </a:t>
                      </a:r>
                    </a:p>
                    <a:p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Joint Nepal-India Ministerial Commission on Water Resources (post-2008 floods)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Joint Committee on Water Resources 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Joint Standing Technical Committee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Joint Committee on Kosi and </a:t>
                      </a:r>
                      <a:r>
                        <a:rPr lang="en-US" sz="1800" b="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Gandak</a:t>
                      </a: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Projects</a:t>
                      </a:r>
                    </a:p>
                    <a:p>
                      <a:pPr lvl="0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Joint Project Office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Ganga Flood Control Commission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Central Water Commission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Indian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Meteorological Department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Bihar State Water Resources Development and Irrigation Department</a:t>
                      </a:r>
                      <a:endParaRPr lang="en-IN" sz="200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Standard Operating Procedures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kern="12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GoB’s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Post-2008)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Identified set of activities round the year for repair and maintenance of flood protection works (both in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India and Nepal)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720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“Multiple layers of institutions …”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Vijay Choudhury, Minister of Water Resources,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GoB</a:t>
            </a:r>
            <a:endParaRPr lang="en-IN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4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1953 floods triggered the first concrete steps to address flood risk of Kosi, which led to the Kosi Agreement 1954. </a:t>
            </a:r>
            <a:endParaRPr lang="en-IN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Revised in 1966 agreement to address Nepal’s concerns and unhappiness about unequal benefits (Salman and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Upreti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2003); around this time, the barrage was constructed.</a:t>
            </a:r>
          </a:p>
          <a:p>
            <a:pPr lvl="1"/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Surveys, extensions need prior approval of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GoN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Reaffirming Nepal’s right to withdraw water from Kosi </a:t>
            </a:r>
          </a:p>
          <a:p>
            <a:pPr lvl="1"/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Entitlement of up to 50% of power generated within 10 miles of project site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Ownership of lands acquired for the project converted to lease</a:t>
            </a:r>
          </a:p>
          <a:p>
            <a:pPr lvl="1"/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Continuation of the Joint Indo-Nepal Kosi Project Commission</a:t>
            </a:r>
            <a:endParaRPr lang="en-IN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Institutions: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Transboundary Agreements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8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Politics: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The Contentious History</a:t>
            </a:r>
            <a:endParaRPr lang="en-IN" sz="4000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6633" y="1280785"/>
            <a:ext cx="8159823" cy="5604599"/>
            <a:chOff x="516633" y="1280785"/>
            <a:chExt cx="8159823" cy="5604599"/>
          </a:xfrm>
        </p:grpSpPr>
        <p:grpSp>
          <p:nvGrpSpPr>
            <p:cNvPr id="5" name="Group 4"/>
            <p:cNvGrpSpPr/>
            <p:nvPr/>
          </p:nvGrpSpPr>
          <p:grpSpPr>
            <a:xfrm>
              <a:off x="516633" y="1280785"/>
              <a:ext cx="8159823" cy="5604599"/>
              <a:chOff x="228601" y="946102"/>
              <a:chExt cx="8458200" cy="58095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3"/>
              <a:stretch/>
            </p:blipFill>
            <p:spPr>
              <a:xfrm rot="16200000">
                <a:off x="1552931" y="-378228"/>
                <a:ext cx="5809540" cy="84582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447800" y="1676400"/>
                <a:ext cx="6553200" cy="217447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-509702" y="2305180"/>
                <a:ext cx="2133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 Rounded MT Bold" panose="020F0704030504030204" pitchFamily="34" charset="0"/>
                    <a:cs typeface="Arial" panose="020B0604020202020204" pitchFamily="34" charset="0"/>
                  </a:rPr>
                  <a:t>INDIA POLITICS - STABLE</a:t>
                </a:r>
                <a:endParaRPr lang="en-IN" sz="1600" dirty="0">
                  <a:latin typeface="Arial Rounded MT Bold" panose="020F07040305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1676400" y="4100311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051272" y="3962400"/>
                <a:ext cx="416328" cy="416328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4575143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4727543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4879943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5014711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5486400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5624311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5776711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5929111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6081511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5-Point Star 20"/>
              <p:cNvSpPr/>
              <p:nvPr/>
            </p:nvSpPr>
            <p:spPr>
              <a:xfrm>
                <a:off x="6553200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6614911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6767311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6858000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7529311" y="4114800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5-Point Star 25"/>
              <p:cNvSpPr/>
              <p:nvPr/>
            </p:nvSpPr>
            <p:spPr>
              <a:xfrm>
                <a:off x="2590800" y="4100311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3185911" y="4100311"/>
                <a:ext cx="166889" cy="16688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>
                  <a:rot lat="0" lon="0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16200000">
              <a:off x="359459" y="2600982"/>
              <a:ext cx="25093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1950 India-Nepal Peace Treaty</a:t>
              </a:r>
              <a:endParaRPr lang="en-IN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1533" y="3903160"/>
              <a:ext cx="901215" cy="2954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90679" y="5237888"/>
              <a:ext cx="2058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Rounded MT Bold" panose="020F0704030504030204" pitchFamily="34" charset="0"/>
                  <a:cs typeface="Arial" panose="020B0604020202020204" pitchFamily="34" charset="0"/>
                </a:rPr>
                <a:t>NEPAL POLITICS - UNSTABLE</a:t>
              </a:r>
              <a:endParaRPr lang="en-IN" sz="1600" dirty="0"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1475656" y="3918909"/>
              <a:ext cx="374187" cy="374187"/>
            </a:xfrm>
            <a:prstGeom prst="star5">
              <a:avLst/>
            </a:prstGeom>
            <a:solidFill>
              <a:srgbClr val="00B050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32743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tenuous history of Kosi is riddled with negotiations over several contentious issues (Salman and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Upreti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2003): 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 execution of the project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 land ownership and sovereignty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Regarding water and power use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Regarding navigation and fishing rights 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“Small countries have a tendency to think that they have been outsmarted, and the big countries tend to think that they have been more generous than necessary.” (Salman and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Upreti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2003: 80)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There appears some learning from the Kosi agreement, which is reflected in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Gandak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Mahakali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agreements. 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But the discursive politics of these negotiations contributed to the reinforcement of </a:t>
            </a:r>
            <a:r>
              <a:rPr lang="en-US" sz="2000" i="1" u="sng" dirty="0">
                <a:solidFill>
                  <a:schemeClr val="accent6"/>
                </a:solidFill>
              </a:rPr>
              <a:t>antagonisms</a:t>
            </a:r>
            <a:r>
              <a:rPr lang="en-US" sz="2000" dirty="0">
                <a:solidFill>
                  <a:schemeClr val="accent6"/>
                </a:solidFill>
              </a:rPr>
              <a:t> - </a:t>
            </a:r>
            <a:r>
              <a:rPr lang="en-US" sz="2000" dirty="0" err="1">
                <a:solidFill>
                  <a:schemeClr val="accent6"/>
                </a:solidFill>
              </a:rPr>
              <a:t>colouring</a:t>
            </a:r>
            <a:r>
              <a:rPr lang="en-US" sz="2000" dirty="0">
                <a:solidFill>
                  <a:schemeClr val="accent6"/>
                </a:solidFill>
              </a:rPr>
              <a:t> any exchange/dialogue between India and Nepal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</a:rPr>
              <a:t>Politics: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A Contentious History</a:t>
            </a:r>
            <a:endParaRPr lang="en-IN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8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Politics – ‘Entrapped:’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The Political Economy of Embankments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1"/>
            <a:ext cx="4762872" cy="54006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“Embankment Assets” which include a total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315 km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length of embankments</a:t>
            </a:r>
          </a:p>
          <a:p>
            <a:pPr lvl="1"/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Out of which,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59 km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of Afflux Bunds on the upstream of the Barrage (in Nepal)</a:t>
            </a:r>
          </a:p>
          <a:p>
            <a:pPr lvl="1"/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447 Spurs; 8 Bed Bars; 3 Bridges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Planning Commission’s evaluation (1979 – R K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Shahi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of embankments showed : ineffective in flood control, decreasing agricultural productivity, water logging, epidemic vulnerability etc.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“Embankment Mafia” – as much as 60% of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Rs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250-300 crore pocketed by politician-engineer-contractor nexus (Bharti 1991) 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LASA’s K-EAMS (Kosi Embankment Asset Management System).</a:t>
            </a:r>
            <a:endParaRPr lang="en-IN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3"/>
          <a:stretch/>
        </p:blipFill>
        <p:spPr>
          <a:xfrm>
            <a:off x="5364088" y="1556792"/>
            <a:ext cx="3338043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6453336"/>
            <a:ext cx="2448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LASA 2014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7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5005"/>
            <a:ext cx="3024334" cy="226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68" y="4239090"/>
            <a:ext cx="3006384" cy="225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0828"/>
            <a:ext cx="3024336" cy="2268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0828"/>
            <a:ext cx="3024336" cy="22682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Politics – ‘Entrapped:’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Transformed Political Ecologies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857598"/>
            <a:ext cx="2664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Embankments economy closely linked to populist politics (Mishra 2008).</a:t>
            </a:r>
          </a:p>
          <a:p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Formal accounts claim having protected 20 lakh ha from floods. </a:t>
            </a:r>
          </a:p>
          <a:p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But the embankments transformed the political geographies of people close to a million: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Displacement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Social exclusions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Livelihoods </a:t>
            </a:r>
          </a:p>
        </p:txBody>
      </p:sp>
    </p:spTree>
    <p:extLst>
      <p:ext uri="{BB962C8B-B14F-4D97-AF65-F5344CB8AC3E}">
        <p14:creationId xmlns:p14="http://schemas.microsoft.com/office/powerpoint/2010/main" val="161453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Politics – ‘Entrapped’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other side: Identity and Betrayal!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628800"/>
            <a:ext cx="3960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Remain equally vulnerable to floods. The Kosi High Dam never came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None of the benefits fully realized: irrigation, compensation, power, flood control, social amenities ... what is the guarantee that the High Dam benefits will indeed be realized?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sense of discrimination of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Terai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interests, for their socio-cultural affinity and proximity.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High Dam  conceived as a sediment trap; may not last long – 37 years (Dixit 2009).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536504" cy="3402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5287" y="5013176"/>
            <a:ext cx="3763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Border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chemeClr val="accent6"/>
                </a:solidFill>
              </a:rPr>
              <a:t>No Man’s Land…. or TRUST?</a:t>
            </a:r>
            <a:endParaRPr lang="en-IN" sz="19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517" y="5589240"/>
            <a:ext cx="4678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MISTRUST – not just between India and Nepal, but also between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Terai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Pahadi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; Patna and Delhi …</a:t>
            </a:r>
          </a:p>
        </p:txBody>
      </p:sp>
    </p:spTree>
    <p:extLst>
      <p:ext uri="{BB962C8B-B14F-4D97-AF65-F5344CB8AC3E}">
        <p14:creationId xmlns:p14="http://schemas.microsoft.com/office/powerpoint/2010/main" val="376902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Construction of Antagonisms: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Discursive Transboundary Spaces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49749"/>
              </p:ext>
            </p:extLst>
          </p:nvPr>
        </p:nvGraphicFramePr>
        <p:xfrm>
          <a:off x="251520" y="1268760"/>
          <a:ext cx="8712968" cy="5582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NEPAL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have been too generous…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Kathmandu’s approach towards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High Dam is colored; mostly benefits them.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Opportunistic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politics – local resistance is often a blackmailing tactic.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All the dues for compensation and provisions are paid to </a:t>
                      </a:r>
                      <a:r>
                        <a:rPr lang="en-US" sz="1800" b="0" kern="12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GoN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 Nepal failed to deliver.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Nepal does not own its responsibility for floods.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 are always taken for granted…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Modi aye, Nepal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</a:t>
                      </a:r>
                      <a:r>
                        <a:rPr lang="en-US" sz="1800" b="0" i="1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paise</a:t>
                      </a:r>
                      <a:r>
                        <a:rPr lang="en-US" sz="1800" b="0" i="1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High Dam is primarily to continue its dominance of Nepal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resistance movements are ignored.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India does not pay in time/ the benefits are inequitable.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India is obliged to pay compensation for the poor management of barrage and the consequent floods.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Nepal ne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paani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chod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diya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bhaad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aye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Centre 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delaying High Dam (JD political leaders); consider the recent reports about progress on High Dam.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Local people resisted repairs…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Itne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saal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hamara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paani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India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liye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chodte</a:t>
                      </a:r>
                      <a:r>
                        <a:rPr lang="en-US" sz="1800" b="0" i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rahen</a:t>
                      </a:r>
                      <a:r>
                        <a:rPr lang="en-US" sz="1800" b="0" i="1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“Local resistance” – a cover up of Bihar’s (also India’s) institutional incompetence.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Bhote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Kosi incident and the hype around is – “</a:t>
                      </a:r>
                      <a:r>
                        <a:rPr lang="en-US" sz="1800" b="0" i="1" kern="12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bhumika</a:t>
                      </a:r>
                      <a:r>
                        <a:rPr lang="en-US" sz="1800" b="0" i="1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bana</a:t>
                      </a:r>
                      <a:r>
                        <a:rPr lang="en-US" sz="1800" b="0" i="1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rahe</a:t>
                      </a:r>
                      <a:r>
                        <a:rPr lang="en-US" sz="1800" b="0" i="1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n-US" sz="1800" b="0" i="1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High Dam </a:t>
                      </a:r>
                      <a:r>
                        <a:rPr lang="en-US" sz="1800" b="0" i="1" kern="12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banane</a:t>
                      </a:r>
                      <a:r>
                        <a:rPr lang="en-US" sz="1800" b="0" i="1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b="0" i="1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liye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Kosi and every water sharing</a:t>
                      </a:r>
                      <a:r>
                        <a:rPr lang="en-US" sz="1800" b="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agreement is an instance of selling Nepal’s interests to India by opportunistic political leaders.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4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research question, analytical frame</a:t>
            </a:r>
          </a:p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case of Kosi</a:t>
            </a:r>
          </a:p>
          <a:p>
            <a:pPr lvl="1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is transboundary governance of Kosi?</a:t>
            </a:r>
          </a:p>
          <a:p>
            <a:pPr lvl="1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institutional context</a:t>
            </a:r>
          </a:p>
          <a:p>
            <a:pPr lvl="1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context: “a snake in the knots”</a:t>
            </a:r>
          </a:p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Politics </a:t>
            </a:r>
          </a:p>
          <a:p>
            <a:pPr lvl="1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contentious history</a:t>
            </a:r>
          </a:p>
          <a:p>
            <a:pPr lvl="1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Entrapped: the multiscalar politics</a:t>
            </a:r>
          </a:p>
          <a:p>
            <a:pPr lvl="1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Construction of antagonisms</a:t>
            </a:r>
          </a:p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tale of two times: 2008 and 2014</a:t>
            </a:r>
          </a:p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Challenges of access to information and inclusive politics</a:t>
            </a:r>
            <a:endParaRPr lang="en-IN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0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Construction of Antagonisms: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Opportunistic Politics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628800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 an environment of conflicting interests, antagonistic conditions and unstable regimes, opportunistic politics thrive.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“When in office, Nepali political leaders strenuously denied reports of Indian interference; when out of the office the same leaders as strenuously decried such interference.” (Rose 1971: 201). 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Opportunistic politics continuously the constructions of ‘the other’ towards reinforcing the antagonisms.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India’s casual and condescending approach: what if High Dam is filled up? “</a:t>
            </a:r>
            <a:r>
              <a:rPr lang="en-US" sz="16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aur</a:t>
            </a: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ek</a:t>
            </a: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High Dam </a:t>
            </a:r>
            <a:r>
              <a:rPr lang="en-US" sz="16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bana</a:t>
            </a: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denge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Nepal’s unstable regimes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mistrust, a means of political mobilization: 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Mahakali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– “repeat of Kosi – sold off Nepal interests to India again…”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Fragmented identities and opportunistic politics contributing to Gramscian constructions of the ‘hegemon’ (India).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5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Construction of Antagonisms: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Unsubstantiated and Uninformed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94296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Most of these claims are uniformed; unsubstantiated; mostly targeted at appealing to constituencies, pursuing political agendas  – both in India and Nepal; do not have clear sense of the actual costs vs benefits in the projects – Kosi Barrage / High Dam/ any transboundary water initiative.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Those informed do not see the logic in the antagonisms, believe there is adequate space for resolution of contentious issues.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6"/>
                </a:solidFill>
              </a:rPr>
              <a:t>How do we engage with </a:t>
            </a:r>
            <a:r>
              <a:rPr lang="en-US" sz="2800">
                <a:solidFill>
                  <a:schemeClr val="accent6"/>
                </a:solidFill>
              </a:rPr>
              <a:t>these constructions </a:t>
            </a:r>
            <a:r>
              <a:rPr lang="en-US" sz="2800" dirty="0">
                <a:solidFill>
                  <a:schemeClr val="accent6"/>
                </a:solidFill>
              </a:rPr>
              <a:t>of antagonisms, other than through better access to </a:t>
            </a:r>
            <a:r>
              <a:rPr lang="en-US" sz="2800" u="sng" dirty="0">
                <a:solidFill>
                  <a:schemeClr val="accent6"/>
                </a:solidFill>
              </a:rPr>
              <a:t>authentic</a:t>
            </a:r>
            <a:r>
              <a:rPr lang="en-US" sz="2800" dirty="0">
                <a:solidFill>
                  <a:schemeClr val="accent6"/>
                </a:solidFill>
              </a:rPr>
              <a:t> and </a:t>
            </a:r>
            <a:r>
              <a:rPr lang="en-US" sz="2800" u="sng" dirty="0">
                <a:solidFill>
                  <a:schemeClr val="accent6"/>
                </a:solidFill>
              </a:rPr>
              <a:t>objective</a:t>
            </a:r>
            <a:r>
              <a:rPr lang="en-US" sz="2800" dirty="0">
                <a:solidFill>
                  <a:schemeClr val="accent6"/>
                </a:solidFill>
              </a:rPr>
              <a:t> information?</a:t>
            </a:r>
          </a:p>
          <a:p>
            <a:pPr algn="ctr"/>
            <a:endParaRPr lang="en-US" sz="2800" dirty="0">
              <a:solidFill>
                <a:schemeClr val="accent6"/>
              </a:solidFill>
            </a:endParaRPr>
          </a:p>
          <a:p>
            <a:pPr algn="ctr"/>
            <a:r>
              <a:rPr lang="en-US" sz="2800" dirty="0">
                <a:solidFill>
                  <a:schemeClr val="accent6"/>
                </a:solidFill>
              </a:rPr>
              <a:t>But, do we recognize that knowledge production and representation is a political project?</a:t>
            </a:r>
          </a:p>
        </p:txBody>
      </p:sp>
    </p:spTree>
    <p:extLst>
      <p:ext uri="{BB962C8B-B14F-4D97-AF65-F5344CB8AC3E}">
        <p14:creationId xmlns:p14="http://schemas.microsoft.com/office/powerpoint/2010/main" val="264796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he asia foundation"/>
          <p:cNvSpPr>
            <a:spLocks noChangeAspect="1" noChangeArrowheads="1"/>
          </p:cNvSpPr>
          <p:nvPr/>
        </p:nvSpPr>
        <p:spPr bwMode="auto">
          <a:xfrm>
            <a:off x="155575" y="-342900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result for the asia foundation"/>
          <p:cNvSpPr>
            <a:spLocks noChangeAspect="1" noChangeArrowheads="1"/>
          </p:cNvSpPr>
          <p:nvPr/>
        </p:nvSpPr>
        <p:spPr bwMode="auto">
          <a:xfrm>
            <a:off x="307975" y="-190500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Image result for the asia foundation"/>
          <p:cNvSpPr>
            <a:spLocks noChangeAspect="1" noChangeArrowheads="1"/>
          </p:cNvSpPr>
          <p:nvPr/>
        </p:nvSpPr>
        <p:spPr bwMode="auto">
          <a:xfrm>
            <a:off x="460375" y="-38100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55575" y="2348880"/>
            <a:ext cx="8836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A Tale of Two Times:</a:t>
            </a:r>
          </a:p>
          <a:p>
            <a:pPr algn="ctr"/>
            <a:r>
              <a:rPr lang="en-US" sz="4000" dirty="0">
                <a:solidFill>
                  <a:srgbClr val="FFC000"/>
                </a:solidFill>
              </a:rPr>
              <a:t>Floods in 2008 and “No” Floods in 2014</a:t>
            </a:r>
            <a:endParaRPr lang="en-IN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31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Sanskriti Jain\Desktop\Kosi\images\view flood point.jpg"/>
          <p:cNvPicPr>
            <a:picLocks noChangeAspect="1" noChangeArrowheads="1"/>
          </p:cNvPicPr>
          <p:nvPr/>
        </p:nvPicPr>
        <p:blipFill>
          <a:blip r:embed="rId3" cstate="print"/>
          <a:srcRect l="35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-76200" y="1282535"/>
            <a:ext cx="4710974" cy="4813465"/>
            <a:chOff x="-76200" y="1282535"/>
            <a:chExt cx="4710974" cy="4813465"/>
          </a:xfrm>
        </p:grpSpPr>
        <p:sp>
          <p:nvSpPr>
            <p:cNvPr id="29" name="Freeform 28"/>
            <p:cNvSpPr/>
            <p:nvPr/>
          </p:nvSpPr>
          <p:spPr>
            <a:xfrm>
              <a:off x="-76200" y="2575670"/>
              <a:ext cx="4710974" cy="3520330"/>
            </a:xfrm>
            <a:custGeom>
              <a:avLst/>
              <a:gdLst>
                <a:gd name="connsiteX0" fmla="*/ 4566606 w 4710974"/>
                <a:gd name="connsiteY0" fmla="*/ 48465 h 3520330"/>
                <a:gd name="connsiteX1" fmla="*/ 4554730 w 4710974"/>
                <a:gd name="connsiteY1" fmla="*/ 95967 h 3520330"/>
                <a:gd name="connsiteX2" fmla="*/ 4530980 w 4710974"/>
                <a:gd name="connsiteY2" fmla="*/ 167219 h 3520330"/>
                <a:gd name="connsiteX3" fmla="*/ 4519104 w 4710974"/>
                <a:gd name="connsiteY3" fmla="*/ 262221 h 3520330"/>
                <a:gd name="connsiteX4" fmla="*/ 4424102 w 4710974"/>
                <a:gd name="connsiteY4" fmla="*/ 380975 h 3520330"/>
                <a:gd name="connsiteX5" fmla="*/ 4364725 w 4710974"/>
                <a:gd name="connsiteY5" fmla="*/ 392850 h 3520330"/>
                <a:gd name="connsiteX6" fmla="*/ 4329099 w 4710974"/>
                <a:gd name="connsiteY6" fmla="*/ 416601 h 3520330"/>
                <a:gd name="connsiteX7" fmla="*/ 4281598 w 4710974"/>
                <a:gd name="connsiteY7" fmla="*/ 523478 h 3520330"/>
                <a:gd name="connsiteX8" fmla="*/ 4198471 w 4710974"/>
                <a:gd name="connsiteY8" fmla="*/ 559104 h 3520330"/>
                <a:gd name="connsiteX9" fmla="*/ 4150969 w 4710974"/>
                <a:gd name="connsiteY9" fmla="*/ 570980 h 3520330"/>
                <a:gd name="connsiteX10" fmla="*/ 4115343 w 4710974"/>
                <a:gd name="connsiteY10" fmla="*/ 582855 h 3520330"/>
                <a:gd name="connsiteX11" fmla="*/ 4020341 w 4710974"/>
                <a:gd name="connsiteY11" fmla="*/ 594730 h 3520330"/>
                <a:gd name="connsiteX12" fmla="*/ 3937213 w 4710974"/>
                <a:gd name="connsiteY12" fmla="*/ 630356 h 3520330"/>
                <a:gd name="connsiteX13" fmla="*/ 3865962 w 4710974"/>
                <a:gd name="connsiteY13" fmla="*/ 654107 h 3520330"/>
                <a:gd name="connsiteX14" fmla="*/ 3806585 w 4710974"/>
                <a:gd name="connsiteY14" fmla="*/ 760985 h 3520330"/>
                <a:gd name="connsiteX15" fmla="*/ 3782834 w 4710974"/>
                <a:gd name="connsiteY15" fmla="*/ 796611 h 3520330"/>
                <a:gd name="connsiteX16" fmla="*/ 3747208 w 4710974"/>
                <a:gd name="connsiteY16" fmla="*/ 820362 h 3520330"/>
                <a:gd name="connsiteX17" fmla="*/ 3687832 w 4710974"/>
                <a:gd name="connsiteY17" fmla="*/ 879738 h 3520330"/>
                <a:gd name="connsiteX18" fmla="*/ 3616580 w 4710974"/>
                <a:gd name="connsiteY18" fmla="*/ 927239 h 3520330"/>
                <a:gd name="connsiteX19" fmla="*/ 3580954 w 4710974"/>
                <a:gd name="connsiteY19" fmla="*/ 950990 h 3520330"/>
                <a:gd name="connsiteX20" fmla="*/ 3474076 w 4710974"/>
                <a:gd name="connsiteY20" fmla="*/ 986616 h 3520330"/>
                <a:gd name="connsiteX21" fmla="*/ 3402824 w 4710974"/>
                <a:gd name="connsiteY21" fmla="*/ 1010367 h 3520330"/>
                <a:gd name="connsiteX22" fmla="*/ 3367198 w 4710974"/>
                <a:gd name="connsiteY22" fmla="*/ 1034117 h 3520330"/>
                <a:gd name="connsiteX23" fmla="*/ 3284071 w 4710974"/>
                <a:gd name="connsiteY23" fmla="*/ 1057868 h 3520330"/>
                <a:gd name="connsiteX24" fmla="*/ 3236569 w 4710974"/>
                <a:gd name="connsiteY24" fmla="*/ 1081619 h 3520330"/>
                <a:gd name="connsiteX25" fmla="*/ 3189068 w 4710974"/>
                <a:gd name="connsiteY25" fmla="*/ 1093494 h 3520330"/>
                <a:gd name="connsiteX26" fmla="*/ 3153442 w 4710974"/>
                <a:gd name="connsiteY26" fmla="*/ 1105369 h 3520330"/>
                <a:gd name="connsiteX27" fmla="*/ 3165317 w 4710974"/>
                <a:gd name="connsiteY27" fmla="*/ 1176621 h 3520330"/>
                <a:gd name="connsiteX28" fmla="*/ 3129691 w 4710974"/>
                <a:gd name="connsiteY28" fmla="*/ 1200372 h 3520330"/>
                <a:gd name="connsiteX29" fmla="*/ 3082190 w 4710974"/>
                <a:gd name="connsiteY29" fmla="*/ 1212247 h 3520330"/>
                <a:gd name="connsiteX30" fmla="*/ 2999063 w 4710974"/>
                <a:gd name="connsiteY30" fmla="*/ 1235998 h 3520330"/>
                <a:gd name="connsiteX31" fmla="*/ 2927811 w 4710974"/>
                <a:gd name="connsiteY31" fmla="*/ 1295375 h 3520330"/>
                <a:gd name="connsiteX32" fmla="*/ 2915936 w 4710974"/>
                <a:gd name="connsiteY32" fmla="*/ 1331001 h 3520330"/>
                <a:gd name="connsiteX33" fmla="*/ 2868434 w 4710974"/>
                <a:gd name="connsiteY33" fmla="*/ 1342876 h 3520330"/>
                <a:gd name="connsiteX34" fmla="*/ 2832808 w 4710974"/>
                <a:gd name="connsiteY34" fmla="*/ 1354751 h 3520330"/>
                <a:gd name="connsiteX35" fmla="*/ 2749681 w 4710974"/>
                <a:gd name="connsiteY35" fmla="*/ 1378502 h 3520330"/>
                <a:gd name="connsiteX36" fmla="*/ 2725930 w 4710974"/>
                <a:gd name="connsiteY36" fmla="*/ 1449754 h 3520330"/>
                <a:gd name="connsiteX37" fmla="*/ 2714055 w 4710974"/>
                <a:gd name="connsiteY37" fmla="*/ 1485380 h 3520330"/>
                <a:gd name="connsiteX38" fmla="*/ 2725930 w 4710974"/>
                <a:gd name="connsiteY38" fmla="*/ 1521006 h 3520330"/>
                <a:gd name="connsiteX39" fmla="*/ 2761556 w 4710974"/>
                <a:gd name="connsiteY39" fmla="*/ 1544756 h 3520330"/>
                <a:gd name="connsiteX40" fmla="*/ 2737806 w 4710974"/>
                <a:gd name="connsiteY40" fmla="*/ 1592258 h 3520330"/>
                <a:gd name="connsiteX41" fmla="*/ 2725930 w 4710974"/>
                <a:gd name="connsiteY41" fmla="*/ 1627884 h 3520330"/>
                <a:gd name="connsiteX42" fmla="*/ 2619052 w 4710974"/>
                <a:gd name="connsiteY42" fmla="*/ 1711011 h 3520330"/>
                <a:gd name="connsiteX43" fmla="*/ 2583426 w 4710974"/>
                <a:gd name="connsiteY43" fmla="*/ 1734762 h 3520330"/>
                <a:gd name="connsiteX44" fmla="*/ 2547801 w 4710974"/>
                <a:gd name="connsiteY44" fmla="*/ 1806014 h 3520330"/>
                <a:gd name="connsiteX45" fmla="*/ 2524050 w 4710974"/>
                <a:gd name="connsiteY45" fmla="*/ 1841639 h 3520330"/>
                <a:gd name="connsiteX46" fmla="*/ 2488424 w 4710974"/>
                <a:gd name="connsiteY46" fmla="*/ 1912891 h 3520330"/>
                <a:gd name="connsiteX47" fmla="*/ 2476549 w 4710974"/>
                <a:gd name="connsiteY47" fmla="*/ 1948517 h 3520330"/>
                <a:gd name="connsiteX48" fmla="*/ 2440923 w 4710974"/>
                <a:gd name="connsiteY48" fmla="*/ 1960393 h 3520330"/>
                <a:gd name="connsiteX49" fmla="*/ 2405297 w 4710974"/>
                <a:gd name="connsiteY49" fmla="*/ 1984143 h 3520330"/>
                <a:gd name="connsiteX50" fmla="*/ 2262793 w 4710974"/>
                <a:gd name="connsiteY50" fmla="*/ 2007894 h 3520330"/>
                <a:gd name="connsiteX51" fmla="*/ 2227167 w 4710974"/>
                <a:gd name="connsiteY51" fmla="*/ 2019769 h 3520330"/>
                <a:gd name="connsiteX52" fmla="*/ 2037162 w 4710974"/>
                <a:gd name="connsiteY52" fmla="*/ 2043520 h 3520330"/>
                <a:gd name="connsiteX53" fmla="*/ 1965910 w 4710974"/>
                <a:gd name="connsiteY53" fmla="*/ 2091021 h 3520330"/>
                <a:gd name="connsiteX54" fmla="*/ 1395894 w 4710974"/>
                <a:gd name="connsiteY54" fmla="*/ 2126647 h 3520330"/>
                <a:gd name="connsiteX55" fmla="*/ 1324642 w 4710974"/>
                <a:gd name="connsiteY55" fmla="*/ 2150398 h 3520330"/>
                <a:gd name="connsiteX56" fmla="*/ 1253390 w 4710974"/>
                <a:gd name="connsiteY56" fmla="*/ 2186024 h 3520330"/>
                <a:gd name="connsiteX57" fmla="*/ 1158388 w 4710974"/>
                <a:gd name="connsiteY57" fmla="*/ 2209775 h 3520330"/>
                <a:gd name="connsiteX58" fmla="*/ 1122762 w 4710974"/>
                <a:gd name="connsiteY58" fmla="*/ 2233525 h 3520330"/>
                <a:gd name="connsiteX59" fmla="*/ 1051510 w 4710974"/>
                <a:gd name="connsiteY59" fmla="*/ 2257276 h 3520330"/>
                <a:gd name="connsiteX60" fmla="*/ 1015884 w 4710974"/>
                <a:gd name="connsiteY60" fmla="*/ 2269151 h 3520330"/>
                <a:gd name="connsiteX61" fmla="*/ 932756 w 4710974"/>
                <a:gd name="connsiteY61" fmla="*/ 2304777 h 3520330"/>
                <a:gd name="connsiteX62" fmla="*/ 849629 w 4710974"/>
                <a:gd name="connsiteY62" fmla="*/ 2316652 h 3520330"/>
                <a:gd name="connsiteX63" fmla="*/ 802128 w 4710974"/>
                <a:gd name="connsiteY63" fmla="*/ 2328528 h 3520330"/>
                <a:gd name="connsiteX64" fmla="*/ 647749 w 4710974"/>
                <a:gd name="connsiteY64" fmla="*/ 2352278 h 3520330"/>
                <a:gd name="connsiteX65" fmla="*/ 600247 w 4710974"/>
                <a:gd name="connsiteY65" fmla="*/ 2376029 h 3520330"/>
                <a:gd name="connsiteX66" fmla="*/ 517120 w 4710974"/>
                <a:gd name="connsiteY66" fmla="*/ 2399780 h 3520330"/>
                <a:gd name="connsiteX67" fmla="*/ 481494 w 4710974"/>
                <a:gd name="connsiteY67" fmla="*/ 2423530 h 3520330"/>
                <a:gd name="connsiteX68" fmla="*/ 398367 w 4710974"/>
                <a:gd name="connsiteY68" fmla="*/ 2447281 h 3520330"/>
                <a:gd name="connsiteX69" fmla="*/ 362741 w 4710974"/>
                <a:gd name="connsiteY69" fmla="*/ 2459156 h 3520330"/>
                <a:gd name="connsiteX70" fmla="*/ 303364 w 4710974"/>
                <a:gd name="connsiteY70" fmla="*/ 2482907 h 3520330"/>
                <a:gd name="connsiteX71" fmla="*/ 232112 w 4710974"/>
                <a:gd name="connsiteY71" fmla="*/ 2494782 h 3520330"/>
                <a:gd name="connsiteX72" fmla="*/ 196486 w 4710974"/>
                <a:gd name="connsiteY72" fmla="*/ 2506658 h 3520330"/>
                <a:gd name="connsiteX73" fmla="*/ 89608 w 4710974"/>
                <a:gd name="connsiteY73" fmla="*/ 2530408 h 3520330"/>
                <a:gd name="connsiteX74" fmla="*/ 53982 w 4710974"/>
                <a:gd name="connsiteY74" fmla="*/ 2898543 h 3520330"/>
                <a:gd name="connsiteX75" fmla="*/ 42107 w 4710974"/>
                <a:gd name="connsiteY75" fmla="*/ 2934169 h 3520330"/>
                <a:gd name="connsiteX76" fmla="*/ 18356 w 4710974"/>
                <a:gd name="connsiteY76" fmla="*/ 3017297 h 3520330"/>
                <a:gd name="connsiteX77" fmla="*/ 30232 w 4710974"/>
                <a:gd name="connsiteY77" fmla="*/ 3492310 h 3520330"/>
                <a:gd name="connsiteX78" fmla="*/ 101484 w 4710974"/>
                <a:gd name="connsiteY78" fmla="*/ 3444808 h 3520330"/>
                <a:gd name="connsiteX79" fmla="*/ 137110 w 4710974"/>
                <a:gd name="connsiteY79" fmla="*/ 3432933 h 3520330"/>
                <a:gd name="connsiteX80" fmla="*/ 220237 w 4710974"/>
                <a:gd name="connsiteY80" fmla="*/ 3409182 h 3520330"/>
                <a:gd name="connsiteX81" fmla="*/ 267738 w 4710974"/>
                <a:gd name="connsiteY81" fmla="*/ 3385432 h 3520330"/>
                <a:gd name="connsiteX82" fmla="*/ 303364 w 4710974"/>
                <a:gd name="connsiteY82" fmla="*/ 3361681 h 3520330"/>
                <a:gd name="connsiteX83" fmla="*/ 374616 w 4710974"/>
                <a:gd name="connsiteY83" fmla="*/ 3337930 h 3520330"/>
                <a:gd name="connsiteX84" fmla="*/ 410242 w 4710974"/>
                <a:gd name="connsiteY84" fmla="*/ 3326055 h 3520330"/>
                <a:gd name="connsiteX85" fmla="*/ 493369 w 4710974"/>
                <a:gd name="connsiteY85" fmla="*/ 3290429 h 3520330"/>
                <a:gd name="connsiteX86" fmla="*/ 612123 w 4710974"/>
                <a:gd name="connsiteY86" fmla="*/ 3254803 h 3520330"/>
                <a:gd name="connsiteX87" fmla="*/ 647749 w 4710974"/>
                <a:gd name="connsiteY87" fmla="*/ 3231052 h 3520330"/>
                <a:gd name="connsiteX88" fmla="*/ 730876 w 4710974"/>
                <a:gd name="connsiteY88" fmla="*/ 3207302 h 3520330"/>
                <a:gd name="connsiteX89" fmla="*/ 814003 w 4710974"/>
                <a:gd name="connsiteY89" fmla="*/ 3183551 h 3520330"/>
                <a:gd name="connsiteX90" fmla="*/ 849629 w 4710974"/>
                <a:gd name="connsiteY90" fmla="*/ 3159801 h 3520330"/>
                <a:gd name="connsiteX91" fmla="*/ 1087136 w 4710974"/>
                <a:gd name="connsiteY91" fmla="*/ 3124175 h 3520330"/>
                <a:gd name="connsiteX92" fmla="*/ 1122762 w 4710974"/>
                <a:gd name="connsiteY92" fmla="*/ 3112299 h 3520330"/>
                <a:gd name="connsiteX93" fmla="*/ 1194013 w 4710974"/>
                <a:gd name="connsiteY93" fmla="*/ 3064798 h 3520330"/>
                <a:gd name="connsiteX94" fmla="*/ 1217764 w 4710974"/>
                <a:gd name="connsiteY94" fmla="*/ 3029172 h 3520330"/>
                <a:gd name="connsiteX95" fmla="*/ 1289016 w 4710974"/>
                <a:gd name="connsiteY95" fmla="*/ 2969795 h 3520330"/>
                <a:gd name="connsiteX96" fmla="*/ 1336517 w 4710974"/>
                <a:gd name="connsiteY96" fmla="*/ 2957920 h 3520330"/>
                <a:gd name="connsiteX97" fmla="*/ 1372143 w 4710974"/>
                <a:gd name="connsiteY97" fmla="*/ 2946045 h 3520330"/>
                <a:gd name="connsiteX98" fmla="*/ 1407769 w 4710974"/>
                <a:gd name="connsiteY98" fmla="*/ 2922294 h 3520330"/>
                <a:gd name="connsiteX99" fmla="*/ 1455271 w 4710974"/>
                <a:gd name="connsiteY99" fmla="*/ 2910419 h 3520330"/>
                <a:gd name="connsiteX100" fmla="*/ 1526523 w 4710974"/>
                <a:gd name="connsiteY100" fmla="*/ 2886668 h 3520330"/>
                <a:gd name="connsiteX101" fmla="*/ 1562149 w 4710974"/>
                <a:gd name="connsiteY101" fmla="*/ 2874793 h 3520330"/>
                <a:gd name="connsiteX102" fmla="*/ 1609650 w 4710974"/>
                <a:gd name="connsiteY102" fmla="*/ 2851042 h 3520330"/>
                <a:gd name="connsiteX103" fmla="*/ 1692777 w 4710974"/>
                <a:gd name="connsiteY103" fmla="*/ 2827291 h 3520330"/>
                <a:gd name="connsiteX104" fmla="*/ 1764029 w 4710974"/>
                <a:gd name="connsiteY104" fmla="*/ 2803541 h 3520330"/>
                <a:gd name="connsiteX105" fmla="*/ 1811530 w 4710974"/>
                <a:gd name="connsiteY105" fmla="*/ 2791665 h 3520330"/>
                <a:gd name="connsiteX106" fmla="*/ 1882782 w 4710974"/>
                <a:gd name="connsiteY106" fmla="*/ 2767915 h 3520330"/>
                <a:gd name="connsiteX107" fmla="*/ 1918408 w 4710974"/>
                <a:gd name="connsiteY107" fmla="*/ 2756039 h 3520330"/>
                <a:gd name="connsiteX108" fmla="*/ 1965910 w 4710974"/>
                <a:gd name="connsiteY108" fmla="*/ 2744164 h 3520330"/>
                <a:gd name="connsiteX109" fmla="*/ 2001536 w 4710974"/>
                <a:gd name="connsiteY109" fmla="*/ 2720414 h 3520330"/>
                <a:gd name="connsiteX110" fmla="*/ 2072788 w 4710974"/>
                <a:gd name="connsiteY110" fmla="*/ 2696663 h 3520330"/>
                <a:gd name="connsiteX111" fmla="*/ 2108413 w 4710974"/>
                <a:gd name="connsiteY111" fmla="*/ 2672912 h 3520330"/>
                <a:gd name="connsiteX112" fmla="*/ 2144039 w 4710974"/>
                <a:gd name="connsiteY112" fmla="*/ 2661037 h 3520330"/>
                <a:gd name="connsiteX113" fmla="*/ 2250917 w 4710974"/>
                <a:gd name="connsiteY113" fmla="*/ 2589785 h 3520330"/>
                <a:gd name="connsiteX114" fmla="*/ 2286543 w 4710974"/>
                <a:gd name="connsiteY114" fmla="*/ 2566034 h 3520330"/>
                <a:gd name="connsiteX115" fmla="*/ 2405297 w 4710974"/>
                <a:gd name="connsiteY115" fmla="*/ 2459156 h 3520330"/>
                <a:gd name="connsiteX116" fmla="*/ 2440923 w 4710974"/>
                <a:gd name="connsiteY116" fmla="*/ 2447281 h 3520330"/>
                <a:gd name="connsiteX117" fmla="*/ 2476549 w 4710974"/>
                <a:gd name="connsiteY117" fmla="*/ 2423530 h 3520330"/>
                <a:gd name="connsiteX118" fmla="*/ 2571551 w 4710974"/>
                <a:gd name="connsiteY118" fmla="*/ 2399780 h 3520330"/>
                <a:gd name="connsiteX119" fmla="*/ 2642803 w 4710974"/>
                <a:gd name="connsiteY119" fmla="*/ 2376029 h 3520330"/>
                <a:gd name="connsiteX120" fmla="*/ 2678429 w 4710974"/>
                <a:gd name="connsiteY120" fmla="*/ 2364154 h 3520330"/>
                <a:gd name="connsiteX121" fmla="*/ 2725930 w 4710974"/>
                <a:gd name="connsiteY121" fmla="*/ 2340403 h 3520330"/>
                <a:gd name="connsiteX122" fmla="*/ 2797182 w 4710974"/>
                <a:gd name="connsiteY122" fmla="*/ 2316652 h 3520330"/>
                <a:gd name="connsiteX123" fmla="*/ 2832808 w 4710974"/>
                <a:gd name="connsiteY123" fmla="*/ 2304777 h 3520330"/>
                <a:gd name="connsiteX124" fmla="*/ 2880310 w 4710974"/>
                <a:gd name="connsiteY124" fmla="*/ 2281026 h 3520330"/>
                <a:gd name="connsiteX125" fmla="*/ 2915936 w 4710974"/>
                <a:gd name="connsiteY125" fmla="*/ 2269151 h 3520330"/>
                <a:gd name="connsiteX126" fmla="*/ 2999063 w 4710974"/>
                <a:gd name="connsiteY126" fmla="*/ 2233525 h 3520330"/>
                <a:gd name="connsiteX127" fmla="*/ 3070315 w 4710974"/>
                <a:gd name="connsiteY127" fmla="*/ 2162273 h 3520330"/>
                <a:gd name="connsiteX128" fmla="*/ 3105941 w 4710974"/>
                <a:gd name="connsiteY128" fmla="*/ 2126647 h 3520330"/>
                <a:gd name="connsiteX129" fmla="*/ 3153442 w 4710974"/>
                <a:gd name="connsiteY129" fmla="*/ 2055395 h 3520330"/>
                <a:gd name="connsiteX130" fmla="*/ 3165317 w 4710974"/>
                <a:gd name="connsiteY130" fmla="*/ 1675385 h 3520330"/>
                <a:gd name="connsiteX131" fmla="*/ 3177193 w 4710974"/>
                <a:gd name="connsiteY131" fmla="*/ 1639759 h 3520330"/>
                <a:gd name="connsiteX132" fmla="*/ 3284071 w 4710974"/>
                <a:gd name="connsiteY132" fmla="*/ 1604133 h 3520330"/>
                <a:gd name="connsiteX133" fmla="*/ 3319697 w 4710974"/>
                <a:gd name="connsiteY133" fmla="*/ 1592258 h 3520330"/>
                <a:gd name="connsiteX134" fmla="*/ 3379073 w 4710974"/>
                <a:gd name="connsiteY134" fmla="*/ 1497255 h 3520330"/>
                <a:gd name="connsiteX135" fmla="*/ 3390949 w 4710974"/>
                <a:gd name="connsiteY135" fmla="*/ 1461629 h 3520330"/>
                <a:gd name="connsiteX136" fmla="*/ 3462201 w 4710974"/>
                <a:gd name="connsiteY136" fmla="*/ 1414128 h 3520330"/>
                <a:gd name="connsiteX137" fmla="*/ 3521577 w 4710974"/>
                <a:gd name="connsiteY137" fmla="*/ 1390377 h 3520330"/>
                <a:gd name="connsiteX138" fmla="*/ 3592829 w 4710974"/>
                <a:gd name="connsiteY138" fmla="*/ 1366626 h 3520330"/>
                <a:gd name="connsiteX139" fmla="*/ 3628455 w 4710974"/>
                <a:gd name="connsiteY139" fmla="*/ 1342876 h 3520330"/>
                <a:gd name="connsiteX140" fmla="*/ 3652206 w 4710974"/>
                <a:gd name="connsiteY140" fmla="*/ 1307250 h 3520330"/>
                <a:gd name="connsiteX141" fmla="*/ 3699707 w 4710974"/>
                <a:gd name="connsiteY141" fmla="*/ 1247873 h 3520330"/>
                <a:gd name="connsiteX142" fmla="*/ 3770959 w 4710974"/>
                <a:gd name="connsiteY142" fmla="*/ 1224123 h 3520330"/>
                <a:gd name="connsiteX143" fmla="*/ 3806585 w 4710974"/>
                <a:gd name="connsiteY143" fmla="*/ 1188497 h 3520330"/>
                <a:gd name="connsiteX144" fmla="*/ 3830336 w 4710974"/>
                <a:gd name="connsiteY144" fmla="*/ 1152871 h 3520330"/>
                <a:gd name="connsiteX145" fmla="*/ 3901588 w 4710974"/>
                <a:gd name="connsiteY145" fmla="*/ 1117245 h 3520330"/>
                <a:gd name="connsiteX146" fmla="*/ 3960964 w 4710974"/>
                <a:gd name="connsiteY146" fmla="*/ 1057868 h 3520330"/>
                <a:gd name="connsiteX147" fmla="*/ 3972839 w 4710974"/>
                <a:gd name="connsiteY147" fmla="*/ 950990 h 3520330"/>
                <a:gd name="connsiteX148" fmla="*/ 4139094 w 4710974"/>
                <a:gd name="connsiteY148" fmla="*/ 915364 h 3520330"/>
                <a:gd name="connsiteX149" fmla="*/ 4174720 w 4710974"/>
                <a:gd name="connsiteY149" fmla="*/ 879738 h 3520330"/>
                <a:gd name="connsiteX150" fmla="*/ 4198471 w 4710974"/>
                <a:gd name="connsiteY150" fmla="*/ 808486 h 3520330"/>
                <a:gd name="connsiteX151" fmla="*/ 4210346 w 4710974"/>
                <a:gd name="connsiteY151" fmla="*/ 760985 h 3520330"/>
                <a:gd name="connsiteX152" fmla="*/ 4305349 w 4710974"/>
                <a:gd name="connsiteY152" fmla="*/ 713484 h 3520330"/>
                <a:gd name="connsiteX153" fmla="*/ 4376601 w 4710974"/>
                <a:gd name="connsiteY153" fmla="*/ 677858 h 3520330"/>
                <a:gd name="connsiteX154" fmla="*/ 4400351 w 4710974"/>
                <a:gd name="connsiteY154" fmla="*/ 642232 h 3520330"/>
                <a:gd name="connsiteX155" fmla="*/ 4507229 w 4710974"/>
                <a:gd name="connsiteY155" fmla="*/ 606606 h 3520330"/>
                <a:gd name="connsiteX156" fmla="*/ 4614107 w 4710974"/>
                <a:gd name="connsiteY156" fmla="*/ 547229 h 3520330"/>
                <a:gd name="connsiteX157" fmla="*/ 4649733 w 4710974"/>
                <a:gd name="connsiteY157" fmla="*/ 535354 h 3520330"/>
                <a:gd name="connsiteX158" fmla="*/ 4673484 w 4710974"/>
                <a:gd name="connsiteY158" fmla="*/ 369099 h 3520330"/>
                <a:gd name="connsiteX159" fmla="*/ 4649733 w 4710974"/>
                <a:gd name="connsiteY159" fmla="*/ 297847 h 3520330"/>
                <a:gd name="connsiteX160" fmla="*/ 4661608 w 4710974"/>
                <a:gd name="connsiteY160" fmla="*/ 190969 h 3520330"/>
                <a:gd name="connsiteX161" fmla="*/ 4685359 w 4710974"/>
                <a:gd name="connsiteY161" fmla="*/ 119717 h 3520330"/>
                <a:gd name="connsiteX162" fmla="*/ 4673484 w 4710974"/>
                <a:gd name="connsiteY162" fmla="*/ 60341 h 3520330"/>
                <a:gd name="connsiteX163" fmla="*/ 4566606 w 4710974"/>
                <a:gd name="connsiteY163" fmla="*/ 12839 h 3520330"/>
                <a:gd name="connsiteX164" fmla="*/ 4566606 w 4710974"/>
                <a:gd name="connsiteY164" fmla="*/ 48465 h 352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710974" h="3520330">
                  <a:moveTo>
                    <a:pt x="4566606" y="48465"/>
                  </a:moveTo>
                  <a:cubicBezTo>
                    <a:pt x="4562647" y="64299"/>
                    <a:pt x="4559420" y="80334"/>
                    <a:pt x="4554730" y="95967"/>
                  </a:cubicBezTo>
                  <a:cubicBezTo>
                    <a:pt x="4547536" y="119947"/>
                    <a:pt x="4530980" y="167219"/>
                    <a:pt x="4530980" y="167219"/>
                  </a:cubicBezTo>
                  <a:cubicBezTo>
                    <a:pt x="4527021" y="198886"/>
                    <a:pt x="4525791" y="231016"/>
                    <a:pt x="4519104" y="262221"/>
                  </a:cubicBezTo>
                  <a:cubicBezTo>
                    <a:pt x="4506995" y="318730"/>
                    <a:pt x="4492620" y="367272"/>
                    <a:pt x="4424102" y="380975"/>
                  </a:cubicBezTo>
                  <a:lnTo>
                    <a:pt x="4364725" y="392850"/>
                  </a:lnTo>
                  <a:cubicBezTo>
                    <a:pt x="4352850" y="400767"/>
                    <a:pt x="4336663" y="404498"/>
                    <a:pt x="4329099" y="416601"/>
                  </a:cubicBezTo>
                  <a:cubicBezTo>
                    <a:pt x="4306630" y="452552"/>
                    <a:pt x="4315933" y="494865"/>
                    <a:pt x="4281598" y="523478"/>
                  </a:cubicBezTo>
                  <a:cubicBezTo>
                    <a:pt x="4265074" y="537248"/>
                    <a:pt x="4221071" y="552647"/>
                    <a:pt x="4198471" y="559104"/>
                  </a:cubicBezTo>
                  <a:cubicBezTo>
                    <a:pt x="4182778" y="563588"/>
                    <a:pt x="4166662" y="566496"/>
                    <a:pt x="4150969" y="570980"/>
                  </a:cubicBezTo>
                  <a:cubicBezTo>
                    <a:pt x="4138933" y="574419"/>
                    <a:pt x="4127659" y="580616"/>
                    <a:pt x="4115343" y="582855"/>
                  </a:cubicBezTo>
                  <a:cubicBezTo>
                    <a:pt x="4083944" y="588564"/>
                    <a:pt x="4052008" y="590772"/>
                    <a:pt x="4020341" y="594730"/>
                  </a:cubicBezTo>
                  <a:cubicBezTo>
                    <a:pt x="3894686" y="626145"/>
                    <a:pt x="4042653" y="583494"/>
                    <a:pt x="3937213" y="630356"/>
                  </a:cubicBezTo>
                  <a:cubicBezTo>
                    <a:pt x="3914336" y="640524"/>
                    <a:pt x="3865962" y="654107"/>
                    <a:pt x="3865962" y="654107"/>
                  </a:cubicBezTo>
                  <a:cubicBezTo>
                    <a:pt x="3845059" y="716812"/>
                    <a:pt x="3861029" y="679319"/>
                    <a:pt x="3806585" y="760985"/>
                  </a:cubicBezTo>
                  <a:cubicBezTo>
                    <a:pt x="3798668" y="772860"/>
                    <a:pt x="3794709" y="788694"/>
                    <a:pt x="3782834" y="796611"/>
                  </a:cubicBezTo>
                  <a:lnTo>
                    <a:pt x="3747208" y="820362"/>
                  </a:lnTo>
                  <a:cubicBezTo>
                    <a:pt x="3703666" y="885676"/>
                    <a:pt x="3747208" y="830258"/>
                    <a:pt x="3687832" y="879738"/>
                  </a:cubicBezTo>
                  <a:cubicBezTo>
                    <a:pt x="3628528" y="929157"/>
                    <a:pt x="3679190" y="906370"/>
                    <a:pt x="3616580" y="927239"/>
                  </a:cubicBezTo>
                  <a:cubicBezTo>
                    <a:pt x="3604705" y="935156"/>
                    <a:pt x="3593996" y="945193"/>
                    <a:pt x="3580954" y="950990"/>
                  </a:cubicBezTo>
                  <a:cubicBezTo>
                    <a:pt x="3580944" y="950995"/>
                    <a:pt x="3491895" y="980677"/>
                    <a:pt x="3474076" y="986616"/>
                  </a:cubicBezTo>
                  <a:cubicBezTo>
                    <a:pt x="3474071" y="986618"/>
                    <a:pt x="3402828" y="1010364"/>
                    <a:pt x="3402824" y="1010367"/>
                  </a:cubicBezTo>
                  <a:cubicBezTo>
                    <a:pt x="3390949" y="1018284"/>
                    <a:pt x="3379963" y="1027734"/>
                    <a:pt x="3367198" y="1034117"/>
                  </a:cubicBezTo>
                  <a:cubicBezTo>
                    <a:pt x="3350157" y="1042637"/>
                    <a:pt x="3299297" y="1054062"/>
                    <a:pt x="3284071" y="1057868"/>
                  </a:cubicBezTo>
                  <a:cubicBezTo>
                    <a:pt x="3268237" y="1065785"/>
                    <a:pt x="3253145" y="1075403"/>
                    <a:pt x="3236569" y="1081619"/>
                  </a:cubicBezTo>
                  <a:cubicBezTo>
                    <a:pt x="3221287" y="1087350"/>
                    <a:pt x="3204761" y="1089010"/>
                    <a:pt x="3189068" y="1093494"/>
                  </a:cubicBezTo>
                  <a:cubicBezTo>
                    <a:pt x="3177032" y="1096933"/>
                    <a:pt x="3165317" y="1101411"/>
                    <a:pt x="3153442" y="1105369"/>
                  </a:cubicBezTo>
                  <a:cubicBezTo>
                    <a:pt x="3157400" y="1129120"/>
                    <a:pt x="3171157" y="1153262"/>
                    <a:pt x="3165317" y="1176621"/>
                  </a:cubicBezTo>
                  <a:cubicBezTo>
                    <a:pt x="3161855" y="1190467"/>
                    <a:pt x="3142809" y="1194750"/>
                    <a:pt x="3129691" y="1200372"/>
                  </a:cubicBezTo>
                  <a:cubicBezTo>
                    <a:pt x="3114690" y="1206801"/>
                    <a:pt x="3097883" y="1207763"/>
                    <a:pt x="3082190" y="1212247"/>
                  </a:cubicBezTo>
                  <a:cubicBezTo>
                    <a:pt x="2962935" y="1246320"/>
                    <a:pt x="3147557" y="1198875"/>
                    <a:pt x="2999063" y="1235998"/>
                  </a:cubicBezTo>
                  <a:cubicBezTo>
                    <a:pt x="2972776" y="1253523"/>
                    <a:pt x="2946098" y="1267945"/>
                    <a:pt x="2927811" y="1295375"/>
                  </a:cubicBezTo>
                  <a:cubicBezTo>
                    <a:pt x="2920867" y="1305790"/>
                    <a:pt x="2925711" y="1323181"/>
                    <a:pt x="2915936" y="1331001"/>
                  </a:cubicBezTo>
                  <a:cubicBezTo>
                    <a:pt x="2903191" y="1341197"/>
                    <a:pt x="2884127" y="1338392"/>
                    <a:pt x="2868434" y="1342876"/>
                  </a:cubicBezTo>
                  <a:cubicBezTo>
                    <a:pt x="2856398" y="1346315"/>
                    <a:pt x="2844844" y="1351312"/>
                    <a:pt x="2832808" y="1354751"/>
                  </a:cubicBezTo>
                  <a:cubicBezTo>
                    <a:pt x="2728455" y="1384565"/>
                    <a:pt x="2835080" y="1350034"/>
                    <a:pt x="2749681" y="1378502"/>
                  </a:cubicBezTo>
                  <a:lnTo>
                    <a:pt x="2725930" y="1449754"/>
                  </a:lnTo>
                  <a:lnTo>
                    <a:pt x="2714055" y="1485380"/>
                  </a:lnTo>
                  <a:cubicBezTo>
                    <a:pt x="2718013" y="1497255"/>
                    <a:pt x="2718110" y="1511231"/>
                    <a:pt x="2725930" y="1521006"/>
                  </a:cubicBezTo>
                  <a:cubicBezTo>
                    <a:pt x="2734846" y="1532151"/>
                    <a:pt x="2759210" y="1530678"/>
                    <a:pt x="2761556" y="1544756"/>
                  </a:cubicBezTo>
                  <a:cubicBezTo>
                    <a:pt x="2764466" y="1562218"/>
                    <a:pt x="2744779" y="1575987"/>
                    <a:pt x="2737806" y="1592258"/>
                  </a:cubicBezTo>
                  <a:cubicBezTo>
                    <a:pt x="2732875" y="1603764"/>
                    <a:pt x="2732874" y="1617469"/>
                    <a:pt x="2725930" y="1627884"/>
                  </a:cubicBezTo>
                  <a:cubicBezTo>
                    <a:pt x="2703605" y="1661371"/>
                    <a:pt x="2647364" y="1692136"/>
                    <a:pt x="2619052" y="1711011"/>
                  </a:cubicBezTo>
                  <a:lnTo>
                    <a:pt x="2583426" y="1734762"/>
                  </a:lnTo>
                  <a:cubicBezTo>
                    <a:pt x="2515353" y="1836875"/>
                    <a:pt x="2596974" y="1707670"/>
                    <a:pt x="2547801" y="1806014"/>
                  </a:cubicBezTo>
                  <a:cubicBezTo>
                    <a:pt x="2541418" y="1818779"/>
                    <a:pt x="2531967" y="1829764"/>
                    <a:pt x="2524050" y="1841639"/>
                  </a:cubicBezTo>
                  <a:cubicBezTo>
                    <a:pt x="2494202" y="1931186"/>
                    <a:pt x="2534465" y="1820808"/>
                    <a:pt x="2488424" y="1912891"/>
                  </a:cubicBezTo>
                  <a:cubicBezTo>
                    <a:pt x="2482826" y="1924087"/>
                    <a:pt x="2485400" y="1939666"/>
                    <a:pt x="2476549" y="1948517"/>
                  </a:cubicBezTo>
                  <a:cubicBezTo>
                    <a:pt x="2467698" y="1957368"/>
                    <a:pt x="2452119" y="1954795"/>
                    <a:pt x="2440923" y="1960393"/>
                  </a:cubicBezTo>
                  <a:cubicBezTo>
                    <a:pt x="2428158" y="1966776"/>
                    <a:pt x="2418062" y="1977760"/>
                    <a:pt x="2405297" y="1984143"/>
                  </a:cubicBezTo>
                  <a:cubicBezTo>
                    <a:pt x="2365504" y="2004040"/>
                    <a:pt x="2296668" y="2004130"/>
                    <a:pt x="2262793" y="2007894"/>
                  </a:cubicBezTo>
                  <a:cubicBezTo>
                    <a:pt x="2250918" y="2011852"/>
                    <a:pt x="2239588" y="2018216"/>
                    <a:pt x="2227167" y="2019769"/>
                  </a:cubicBezTo>
                  <a:cubicBezTo>
                    <a:pt x="2021801" y="2045440"/>
                    <a:pt x="2131090" y="2012211"/>
                    <a:pt x="2037162" y="2043520"/>
                  </a:cubicBezTo>
                  <a:cubicBezTo>
                    <a:pt x="2013411" y="2059354"/>
                    <a:pt x="1992990" y="2081994"/>
                    <a:pt x="1965910" y="2091021"/>
                  </a:cubicBezTo>
                  <a:cubicBezTo>
                    <a:pt x="1736890" y="2167362"/>
                    <a:pt x="1919686" y="2114176"/>
                    <a:pt x="1395894" y="2126647"/>
                  </a:cubicBezTo>
                  <a:cubicBezTo>
                    <a:pt x="1372143" y="2134564"/>
                    <a:pt x="1345473" y="2136511"/>
                    <a:pt x="1324642" y="2150398"/>
                  </a:cubicBezTo>
                  <a:cubicBezTo>
                    <a:pt x="1289812" y="2173619"/>
                    <a:pt x="1292723" y="2176191"/>
                    <a:pt x="1253390" y="2186024"/>
                  </a:cubicBezTo>
                  <a:cubicBezTo>
                    <a:pt x="1226280" y="2192801"/>
                    <a:pt x="1185539" y="2196199"/>
                    <a:pt x="1158388" y="2209775"/>
                  </a:cubicBezTo>
                  <a:cubicBezTo>
                    <a:pt x="1145623" y="2216158"/>
                    <a:pt x="1135804" y="2227729"/>
                    <a:pt x="1122762" y="2233525"/>
                  </a:cubicBezTo>
                  <a:cubicBezTo>
                    <a:pt x="1099884" y="2243693"/>
                    <a:pt x="1075261" y="2249359"/>
                    <a:pt x="1051510" y="2257276"/>
                  </a:cubicBezTo>
                  <a:cubicBezTo>
                    <a:pt x="1039635" y="2261234"/>
                    <a:pt x="1027080" y="2263553"/>
                    <a:pt x="1015884" y="2269151"/>
                  </a:cubicBezTo>
                  <a:cubicBezTo>
                    <a:pt x="990133" y="2282026"/>
                    <a:pt x="961880" y="2298952"/>
                    <a:pt x="932756" y="2304777"/>
                  </a:cubicBezTo>
                  <a:cubicBezTo>
                    <a:pt x="905309" y="2310266"/>
                    <a:pt x="877168" y="2311645"/>
                    <a:pt x="849629" y="2316652"/>
                  </a:cubicBezTo>
                  <a:cubicBezTo>
                    <a:pt x="833571" y="2319572"/>
                    <a:pt x="818132" y="2325327"/>
                    <a:pt x="802128" y="2328528"/>
                  </a:cubicBezTo>
                  <a:cubicBezTo>
                    <a:pt x="760943" y="2336765"/>
                    <a:pt x="687665" y="2346576"/>
                    <a:pt x="647749" y="2352278"/>
                  </a:cubicBezTo>
                  <a:cubicBezTo>
                    <a:pt x="631915" y="2360195"/>
                    <a:pt x="616519" y="2369056"/>
                    <a:pt x="600247" y="2376029"/>
                  </a:cubicBezTo>
                  <a:cubicBezTo>
                    <a:pt x="576401" y="2386249"/>
                    <a:pt x="541218" y="2393755"/>
                    <a:pt x="517120" y="2399780"/>
                  </a:cubicBezTo>
                  <a:cubicBezTo>
                    <a:pt x="505245" y="2407697"/>
                    <a:pt x="494259" y="2417147"/>
                    <a:pt x="481494" y="2423530"/>
                  </a:cubicBezTo>
                  <a:cubicBezTo>
                    <a:pt x="462507" y="2433024"/>
                    <a:pt x="416130" y="2442206"/>
                    <a:pt x="398367" y="2447281"/>
                  </a:cubicBezTo>
                  <a:cubicBezTo>
                    <a:pt x="386331" y="2450720"/>
                    <a:pt x="374462" y="2454761"/>
                    <a:pt x="362741" y="2459156"/>
                  </a:cubicBezTo>
                  <a:cubicBezTo>
                    <a:pt x="342781" y="2466641"/>
                    <a:pt x="323930" y="2477298"/>
                    <a:pt x="303364" y="2482907"/>
                  </a:cubicBezTo>
                  <a:cubicBezTo>
                    <a:pt x="280134" y="2489242"/>
                    <a:pt x="255863" y="2490824"/>
                    <a:pt x="232112" y="2494782"/>
                  </a:cubicBezTo>
                  <a:cubicBezTo>
                    <a:pt x="220237" y="2498741"/>
                    <a:pt x="208706" y="2503942"/>
                    <a:pt x="196486" y="2506658"/>
                  </a:cubicBezTo>
                  <a:cubicBezTo>
                    <a:pt x="71076" y="2534527"/>
                    <a:pt x="169813" y="2503674"/>
                    <a:pt x="89608" y="2530408"/>
                  </a:cubicBezTo>
                  <a:cubicBezTo>
                    <a:pt x="2916" y="2660449"/>
                    <a:pt x="77425" y="2535184"/>
                    <a:pt x="53982" y="2898543"/>
                  </a:cubicBezTo>
                  <a:cubicBezTo>
                    <a:pt x="53176" y="2911035"/>
                    <a:pt x="45546" y="2922133"/>
                    <a:pt x="42107" y="2934169"/>
                  </a:cubicBezTo>
                  <a:cubicBezTo>
                    <a:pt x="12293" y="3038523"/>
                    <a:pt x="46824" y="2931898"/>
                    <a:pt x="18356" y="3017297"/>
                  </a:cubicBezTo>
                  <a:cubicBezTo>
                    <a:pt x="22315" y="3175635"/>
                    <a:pt x="0" y="3336835"/>
                    <a:pt x="30232" y="3492310"/>
                  </a:cubicBezTo>
                  <a:cubicBezTo>
                    <a:pt x="35680" y="3520330"/>
                    <a:pt x="74404" y="3453834"/>
                    <a:pt x="101484" y="3444808"/>
                  </a:cubicBezTo>
                  <a:cubicBezTo>
                    <a:pt x="113359" y="3440850"/>
                    <a:pt x="125074" y="3436372"/>
                    <a:pt x="137110" y="3432933"/>
                  </a:cubicBezTo>
                  <a:cubicBezTo>
                    <a:pt x="167250" y="3424322"/>
                    <a:pt x="191757" y="3421388"/>
                    <a:pt x="220237" y="3409182"/>
                  </a:cubicBezTo>
                  <a:cubicBezTo>
                    <a:pt x="236508" y="3402209"/>
                    <a:pt x="252368" y="3394215"/>
                    <a:pt x="267738" y="3385432"/>
                  </a:cubicBezTo>
                  <a:cubicBezTo>
                    <a:pt x="280130" y="3378351"/>
                    <a:pt x="290322" y="3367478"/>
                    <a:pt x="303364" y="3361681"/>
                  </a:cubicBezTo>
                  <a:cubicBezTo>
                    <a:pt x="326242" y="3351513"/>
                    <a:pt x="350865" y="3345847"/>
                    <a:pt x="374616" y="3337930"/>
                  </a:cubicBezTo>
                  <a:lnTo>
                    <a:pt x="410242" y="3326055"/>
                  </a:lnTo>
                  <a:cubicBezTo>
                    <a:pt x="466764" y="3288373"/>
                    <a:pt x="423655" y="3311343"/>
                    <a:pt x="493369" y="3290429"/>
                  </a:cubicBezTo>
                  <a:cubicBezTo>
                    <a:pt x="637922" y="3247063"/>
                    <a:pt x="502640" y="3282173"/>
                    <a:pt x="612123" y="3254803"/>
                  </a:cubicBezTo>
                  <a:cubicBezTo>
                    <a:pt x="623998" y="3246886"/>
                    <a:pt x="634497" y="3236353"/>
                    <a:pt x="647749" y="3231052"/>
                  </a:cubicBezTo>
                  <a:cubicBezTo>
                    <a:pt x="674506" y="3220349"/>
                    <a:pt x="703274" y="3215583"/>
                    <a:pt x="730876" y="3207302"/>
                  </a:cubicBezTo>
                  <a:cubicBezTo>
                    <a:pt x="816072" y="3181743"/>
                    <a:pt x="709915" y="3209573"/>
                    <a:pt x="814003" y="3183551"/>
                  </a:cubicBezTo>
                  <a:cubicBezTo>
                    <a:pt x="825878" y="3175634"/>
                    <a:pt x="835697" y="3162897"/>
                    <a:pt x="849629" y="3159801"/>
                  </a:cubicBezTo>
                  <a:cubicBezTo>
                    <a:pt x="1050690" y="3115121"/>
                    <a:pt x="968035" y="3153951"/>
                    <a:pt x="1087136" y="3124175"/>
                  </a:cubicBezTo>
                  <a:cubicBezTo>
                    <a:pt x="1099280" y="3121139"/>
                    <a:pt x="1111820" y="3118378"/>
                    <a:pt x="1122762" y="3112299"/>
                  </a:cubicBezTo>
                  <a:cubicBezTo>
                    <a:pt x="1147714" y="3098436"/>
                    <a:pt x="1194013" y="3064798"/>
                    <a:pt x="1194013" y="3064798"/>
                  </a:cubicBezTo>
                  <a:cubicBezTo>
                    <a:pt x="1201930" y="3052923"/>
                    <a:pt x="1208627" y="3040136"/>
                    <a:pt x="1217764" y="3029172"/>
                  </a:cubicBezTo>
                  <a:cubicBezTo>
                    <a:pt x="1233615" y="3010150"/>
                    <a:pt x="1264798" y="2980174"/>
                    <a:pt x="1289016" y="2969795"/>
                  </a:cubicBezTo>
                  <a:cubicBezTo>
                    <a:pt x="1304017" y="2963366"/>
                    <a:pt x="1320824" y="2962404"/>
                    <a:pt x="1336517" y="2957920"/>
                  </a:cubicBezTo>
                  <a:cubicBezTo>
                    <a:pt x="1348553" y="2954481"/>
                    <a:pt x="1360268" y="2950003"/>
                    <a:pt x="1372143" y="2946045"/>
                  </a:cubicBezTo>
                  <a:cubicBezTo>
                    <a:pt x="1384018" y="2938128"/>
                    <a:pt x="1394651" y="2927916"/>
                    <a:pt x="1407769" y="2922294"/>
                  </a:cubicBezTo>
                  <a:cubicBezTo>
                    <a:pt x="1422771" y="2915865"/>
                    <a:pt x="1439638" y="2915109"/>
                    <a:pt x="1455271" y="2910419"/>
                  </a:cubicBezTo>
                  <a:cubicBezTo>
                    <a:pt x="1479251" y="2903225"/>
                    <a:pt x="1502772" y="2894585"/>
                    <a:pt x="1526523" y="2886668"/>
                  </a:cubicBezTo>
                  <a:cubicBezTo>
                    <a:pt x="1538398" y="2882710"/>
                    <a:pt x="1550953" y="2880391"/>
                    <a:pt x="1562149" y="2874793"/>
                  </a:cubicBezTo>
                  <a:cubicBezTo>
                    <a:pt x="1577983" y="2866876"/>
                    <a:pt x="1593379" y="2858015"/>
                    <a:pt x="1609650" y="2851042"/>
                  </a:cubicBezTo>
                  <a:cubicBezTo>
                    <a:pt x="1640681" y="2837743"/>
                    <a:pt x="1659311" y="2837331"/>
                    <a:pt x="1692777" y="2827291"/>
                  </a:cubicBezTo>
                  <a:cubicBezTo>
                    <a:pt x="1716756" y="2820097"/>
                    <a:pt x="1739741" y="2809613"/>
                    <a:pt x="1764029" y="2803541"/>
                  </a:cubicBezTo>
                  <a:cubicBezTo>
                    <a:pt x="1779863" y="2799582"/>
                    <a:pt x="1795897" y="2796355"/>
                    <a:pt x="1811530" y="2791665"/>
                  </a:cubicBezTo>
                  <a:cubicBezTo>
                    <a:pt x="1835509" y="2784471"/>
                    <a:pt x="1859031" y="2775832"/>
                    <a:pt x="1882782" y="2767915"/>
                  </a:cubicBezTo>
                  <a:cubicBezTo>
                    <a:pt x="1894657" y="2763957"/>
                    <a:pt x="1906264" y="2759075"/>
                    <a:pt x="1918408" y="2756039"/>
                  </a:cubicBezTo>
                  <a:lnTo>
                    <a:pt x="1965910" y="2744164"/>
                  </a:lnTo>
                  <a:cubicBezTo>
                    <a:pt x="1977785" y="2736247"/>
                    <a:pt x="1988494" y="2726210"/>
                    <a:pt x="2001536" y="2720414"/>
                  </a:cubicBezTo>
                  <a:cubicBezTo>
                    <a:pt x="2024414" y="2710246"/>
                    <a:pt x="2072788" y="2696663"/>
                    <a:pt x="2072788" y="2696663"/>
                  </a:cubicBezTo>
                  <a:cubicBezTo>
                    <a:pt x="2084663" y="2688746"/>
                    <a:pt x="2095648" y="2679295"/>
                    <a:pt x="2108413" y="2672912"/>
                  </a:cubicBezTo>
                  <a:cubicBezTo>
                    <a:pt x="2119609" y="2667314"/>
                    <a:pt x="2133097" y="2667116"/>
                    <a:pt x="2144039" y="2661037"/>
                  </a:cubicBezTo>
                  <a:cubicBezTo>
                    <a:pt x="2144049" y="2661031"/>
                    <a:pt x="2233099" y="2601664"/>
                    <a:pt x="2250917" y="2589785"/>
                  </a:cubicBezTo>
                  <a:cubicBezTo>
                    <a:pt x="2262792" y="2581868"/>
                    <a:pt x="2276451" y="2576126"/>
                    <a:pt x="2286543" y="2566034"/>
                  </a:cubicBezTo>
                  <a:cubicBezTo>
                    <a:pt x="2319203" y="2533374"/>
                    <a:pt x="2361912" y="2483947"/>
                    <a:pt x="2405297" y="2459156"/>
                  </a:cubicBezTo>
                  <a:cubicBezTo>
                    <a:pt x="2416165" y="2452946"/>
                    <a:pt x="2429048" y="2451239"/>
                    <a:pt x="2440923" y="2447281"/>
                  </a:cubicBezTo>
                  <a:cubicBezTo>
                    <a:pt x="2452798" y="2439364"/>
                    <a:pt x="2463783" y="2429913"/>
                    <a:pt x="2476549" y="2423530"/>
                  </a:cubicBezTo>
                  <a:cubicBezTo>
                    <a:pt x="2505374" y="2409118"/>
                    <a:pt x="2541743" y="2407910"/>
                    <a:pt x="2571551" y="2399780"/>
                  </a:cubicBezTo>
                  <a:cubicBezTo>
                    <a:pt x="2595704" y="2393193"/>
                    <a:pt x="2619052" y="2383946"/>
                    <a:pt x="2642803" y="2376029"/>
                  </a:cubicBezTo>
                  <a:cubicBezTo>
                    <a:pt x="2654678" y="2372071"/>
                    <a:pt x="2667233" y="2369752"/>
                    <a:pt x="2678429" y="2364154"/>
                  </a:cubicBezTo>
                  <a:cubicBezTo>
                    <a:pt x="2694263" y="2356237"/>
                    <a:pt x="2709494" y="2346978"/>
                    <a:pt x="2725930" y="2340403"/>
                  </a:cubicBezTo>
                  <a:cubicBezTo>
                    <a:pt x="2749175" y="2331105"/>
                    <a:pt x="2773431" y="2324569"/>
                    <a:pt x="2797182" y="2316652"/>
                  </a:cubicBezTo>
                  <a:cubicBezTo>
                    <a:pt x="2809057" y="2312694"/>
                    <a:pt x="2821612" y="2310375"/>
                    <a:pt x="2832808" y="2304777"/>
                  </a:cubicBezTo>
                  <a:cubicBezTo>
                    <a:pt x="2848642" y="2296860"/>
                    <a:pt x="2864038" y="2287999"/>
                    <a:pt x="2880310" y="2281026"/>
                  </a:cubicBezTo>
                  <a:cubicBezTo>
                    <a:pt x="2891816" y="2276095"/>
                    <a:pt x="2904740" y="2274749"/>
                    <a:pt x="2915936" y="2269151"/>
                  </a:cubicBezTo>
                  <a:cubicBezTo>
                    <a:pt x="2997949" y="2228146"/>
                    <a:pt x="2900199" y="2258242"/>
                    <a:pt x="2999063" y="2233525"/>
                  </a:cubicBezTo>
                  <a:lnTo>
                    <a:pt x="3070315" y="2162273"/>
                  </a:lnTo>
                  <a:cubicBezTo>
                    <a:pt x="3082190" y="2150398"/>
                    <a:pt x="3096625" y="2140621"/>
                    <a:pt x="3105941" y="2126647"/>
                  </a:cubicBezTo>
                  <a:lnTo>
                    <a:pt x="3153442" y="2055395"/>
                  </a:lnTo>
                  <a:cubicBezTo>
                    <a:pt x="3157400" y="1928725"/>
                    <a:pt x="3158087" y="1801910"/>
                    <a:pt x="3165317" y="1675385"/>
                  </a:cubicBezTo>
                  <a:cubicBezTo>
                    <a:pt x="3166031" y="1662888"/>
                    <a:pt x="3167007" y="1647035"/>
                    <a:pt x="3177193" y="1639759"/>
                  </a:cubicBezTo>
                  <a:cubicBezTo>
                    <a:pt x="3177196" y="1639757"/>
                    <a:pt x="3266256" y="1610071"/>
                    <a:pt x="3284071" y="1604133"/>
                  </a:cubicBezTo>
                  <a:lnTo>
                    <a:pt x="3319697" y="1592258"/>
                  </a:lnTo>
                  <a:cubicBezTo>
                    <a:pt x="3376154" y="1554619"/>
                    <a:pt x="3350809" y="1582048"/>
                    <a:pt x="3379073" y="1497255"/>
                  </a:cubicBezTo>
                  <a:cubicBezTo>
                    <a:pt x="3383031" y="1485380"/>
                    <a:pt x="3380534" y="1468573"/>
                    <a:pt x="3390949" y="1461629"/>
                  </a:cubicBezTo>
                  <a:cubicBezTo>
                    <a:pt x="3414700" y="1445795"/>
                    <a:pt x="3435698" y="1424729"/>
                    <a:pt x="3462201" y="1414128"/>
                  </a:cubicBezTo>
                  <a:cubicBezTo>
                    <a:pt x="3481993" y="1406211"/>
                    <a:pt x="3501544" y="1397662"/>
                    <a:pt x="3521577" y="1390377"/>
                  </a:cubicBezTo>
                  <a:cubicBezTo>
                    <a:pt x="3545105" y="1381821"/>
                    <a:pt x="3571998" y="1380513"/>
                    <a:pt x="3592829" y="1366626"/>
                  </a:cubicBezTo>
                  <a:lnTo>
                    <a:pt x="3628455" y="1342876"/>
                  </a:lnTo>
                  <a:cubicBezTo>
                    <a:pt x="3636372" y="1331001"/>
                    <a:pt x="3645823" y="1320016"/>
                    <a:pt x="3652206" y="1307250"/>
                  </a:cubicBezTo>
                  <a:cubicBezTo>
                    <a:pt x="3673361" y="1264939"/>
                    <a:pt x="3648230" y="1270751"/>
                    <a:pt x="3699707" y="1247873"/>
                  </a:cubicBezTo>
                  <a:cubicBezTo>
                    <a:pt x="3722585" y="1237705"/>
                    <a:pt x="3770959" y="1224123"/>
                    <a:pt x="3770959" y="1224123"/>
                  </a:cubicBezTo>
                  <a:cubicBezTo>
                    <a:pt x="3782834" y="1212248"/>
                    <a:pt x="3795834" y="1201399"/>
                    <a:pt x="3806585" y="1188497"/>
                  </a:cubicBezTo>
                  <a:cubicBezTo>
                    <a:pt x="3815722" y="1177533"/>
                    <a:pt x="3820244" y="1162963"/>
                    <a:pt x="3830336" y="1152871"/>
                  </a:cubicBezTo>
                  <a:cubicBezTo>
                    <a:pt x="3853358" y="1129849"/>
                    <a:pt x="3872611" y="1126904"/>
                    <a:pt x="3901588" y="1117245"/>
                  </a:cubicBezTo>
                  <a:cubicBezTo>
                    <a:pt x="3925337" y="1101411"/>
                    <a:pt x="3953047" y="1089534"/>
                    <a:pt x="3960964" y="1057868"/>
                  </a:cubicBezTo>
                  <a:cubicBezTo>
                    <a:pt x="3969658" y="1023093"/>
                    <a:pt x="3953595" y="981231"/>
                    <a:pt x="3972839" y="950990"/>
                  </a:cubicBezTo>
                  <a:cubicBezTo>
                    <a:pt x="3987463" y="928009"/>
                    <a:pt x="4130031" y="916497"/>
                    <a:pt x="4139094" y="915364"/>
                  </a:cubicBezTo>
                  <a:cubicBezTo>
                    <a:pt x="4150969" y="903489"/>
                    <a:pt x="4166564" y="894419"/>
                    <a:pt x="4174720" y="879738"/>
                  </a:cubicBezTo>
                  <a:cubicBezTo>
                    <a:pt x="4186878" y="857853"/>
                    <a:pt x="4192399" y="832774"/>
                    <a:pt x="4198471" y="808486"/>
                  </a:cubicBezTo>
                  <a:cubicBezTo>
                    <a:pt x="4202429" y="792652"/>
                    <a:pt x="4202249" y="775156"/>
                    <a:pt x="4210346" y="760985"/>
                  </a:cubicBezTo>
                  <a:cubicBezTo>
                    <a:pt x="4237399" y="713642"/>
                    <a:pt x="4256961" y="725581"/>
                    <a:pt x="4305349" y="713484"/>
                  </a:cubicBezTo>
                  <a:cubicBezTo>
                    <a:pt x="4344679" y="703651"/>
                    <a:pt x="4341774" y="701076"/>
                    <a:pt x="4376601" y="677858"/>
                  </a:cubicBezTo>
                  <a:cubicBezTo>
                    <a:pt x="4384518" y="665983"/>
                    <a:pt x="4390259" y="652324"/>
                    <a:pt x="4400351" y="642232"/>
                  </a:cubicBezTo>
                  <a:cubicBezTo>
                    <a:pt x="4433747" y="608835"/>
                    <a:pt x="4459459" y="614567"/>
                    <a:pt x="4507229" y="606606"/>
                  </a:cubicBezTo>
                  <a:cubicBezTo>
                    <a:pt x="4560557" y="553278"/>
                    <a:pt x="4526923" y="576290"/>
                    <a:pt x="4614107" y="547229"/>
                  </a:cubicBezTo>
                  <a:lnTo>
                    <a:pt x="4649733" y="535354"/>
                  </a:lnTo>
                  <a:cubicBezTo>
                    <a:pt x="4709379" y="445884"/>
                    <a:pt x="4710974" y="481568"/>
                    <a:pt x="4673484" y="369099"/>
                  </a:cubicBezTo>
                  <a:lnTo>
                    <a:pt x="4649733" y="297847"/>
                  </a:lnTo>
                  <a:cubicBezTo>
                    <a:pt x="4653691" y="262221"/>
                    <a:pt x="4654578" y="226118"/>
                    <a:pt x="4661608" y="190969"/>
                  </a:cubicBezTo>
                  <a:cubicBezTo>
                    <a:pt x="4666518" y="166420"/>
                    <a:pt x="4685359" y="119717"/>
                    <a:pt x="4685359" y="119717"/>
                  </a:cubicBezTo>
                  <a:cubicBezTo>
                    <a:pt x="4681401" y="99925"/>
                    <a:pt x="4683498" y="77866"/>
                    <a:pt x="4673484" y="60341"/>
                  </a:cubicBezTo>
                  <a:cubicBezTo>
                    <a:pt x="4665366" y="46135"/>
                    <a:pt x="4566606" y="0"/>
                    <a:pt x="4566606" y="12839"/>
                  </a:cubicBezTo>
                  <a:lnTo>
                    <a:pt x="4566606" y="48465"/>
                  </a:ln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70146" y="1282535"/>
              <a:ext cx="3435572" cy="1423436"/>
            </a:xfrm>
            <a:custGeom>
              <a:avLst/>
              <a:gdLst>
                <a:gd name="connsiteX0" fmla="*/ 3294976 w 3435572"/>
                <a:gd name="connsiteY0" fmla="*/ 1353787 h 1423436"/>
                <a:gd name="connsiteX1" fmla="*/ 3330602 w 3435572"/>
                <a:gd name="connsiteY1" fmla="*/ 1318161 h 1423436"/>
                <a:gd name="connsiteX2" fmla="*/ 3223724 w 3435572"/>
                <a:gd name="connsiteY2" fmla="*/ 1258784 h 1423436"/>
                <a:gd name="connsiteX3" fmla="*/ 2344950 w 3435572"/>
                <a:gd name="connsiteY3" fmla="*/ 1282535 h 1423436"/>
                <a:gd name="connsiteX4" fmla="*/ 2273698 w 3435572"/>
                <a:gd name="connsiteY4" fmla="*/ 1294410 h 1423436"/>
                <a:gd name="connsiteX5" fmla="*/ 1644306 w 3435572"/>
                <a:gd name="connsiteY5" fmla="*/ 1306286 h 1423436"/>
                <a:gd name="connsiteX6" fmla="*/ 1596805 w 3435572"/>
                <a:gd name="connsiteY6" fmla="*/ 1318161 h 1423436"/>
                <a:gd name="connsiteX7" fmla="*/ 1121792 w 3435572"/>
                <a:gd name="connsiteY7" fmla="*/ 1318161 h 1423436"/>
                <a:gd name="connsiteX8" fmla="*/ 1086166 w 3435572"/>
                <a:gd name="connsiteY8" fmla="*/ 1294410 h 1423436"/>
                <a:gd name="connsiteX9" fmla="*/ 1098041 w 3435572"/>
                <a:gd name="connsiteY9" fmla="*/ 1246909 h 1423436"/>
                <a:gd name="connsiteX10" fmla="*/ 1086166 w 3435572"/>
                <a:gd name="connsiteY10" fmla="*/ 1199408 h 1423436"/>
                <a:gd name="connsiteX11" fmla="*/ 1062415 w 3435572"/>
                <a:gd name="connsiteY11" fmla="*/ 1128156 h 1423436"/>
                <a:gd name="connsiteX12" fmla="*/ 991163 w 3435572"/>
                <a:gd name="connsiteY12" fmla="*/ 1104405 h 1423436"/>
                <a:gd name="connsiteX13" fmla="*/ 943662 w 3435572"/>
                <a:gd name="connsiteY13" fmla="*/ 1080655 h 1423436"/>
                <a:gd name="connsiteX14" fmla="*/ 896160 w 3435572"/>
                <a:gd name="connsiteY14" fmla="*/ 1068779 h 1423436"/>
                <a:gd name="connsiteX15" fmla="*/ 860535 w 3435572"/>
                <a:gd name="connsiteY15" fmla="*/ 1056904 h 1423436"/>
                <a:gd name="connsiteX16" fmla="*/ 824909 w 3435572"/>
                <a:gd name="connsiteY16" fmla="*/ 1033153 h 1423436"/>
                <a:gd name="connsiteX17" fmla="*/ 789283 w 3435572"/>
                <a:gd name="connsiteY17" fmla="*/ 1021278 h 1423436"/>
                <a:gd name="connsiteX18" fmla="*/ 777407 w 3435572"/>
                <a:gd name="connsiteY18" fmla="*/ 985652 h 1423436"/>
                <a:gd name="connsiteX19" fmla="*/ 753657 w 3435572"/>
                <a:gd name="connsiteY19" fmla="*/ 890649 h 1423436"/>
                <a:gd name="connsiteX20" fmla="*/ 646779 w 3435572"/>
                <a:gd name="connsiteY20" fmla="*/ 831273 h 1423436"/>
                <a:gd name="connsiteX21" fmla="*/ 599277 w 3435572"/>
                <a:gd name="connsiteY21" fmla="*/ 807522 h 1423436"/>
                <a:gd name="connsiteX22" fmla="*/ 207392 w 3435572"/>
                <a:gd name="connsiteY22" fmla="*/ 795647 h 1423436"/>
                <a:gd name="connsiteX23" fmla="*/ 171766 w 3435572"/>
                <a:gd name="connsiteY23" fmla="*/ 783771 h 1423436"/>
                <a:gd name="connsiteX24" fmla="*/ 219267 w 3435572"/>
                <a:gd name="connsiteY24" fmla="*/ 724395 h 1423436"/>
                <a:gd name="connsiteX25" fmla="*/ 231142 w 3435572"/>
                <a:gd name="connsiteY25" fmla="*/ 688769 h 1423436"/>
                <a:gd name="connsiteX26" fmla="*/ 195516 w 3435572"/>
                <a:gd name="connsiteY26" fmla="*/ 665018 h 1423436"/>
                <a:gd name="connsiteX27" fmla="*/ 76763 w 3435572"/>
                <a:gd name="connsiteY27" fmla="*/ 605642 h 1423436"/>
                <a:gd name="connsiteX28" fmla="*/ 41137 w 3435572"/>
                <a:gd name="connsiteY28" fmla="*/ 593766 h 1423436"/>
                <a:gd name="connsiteX29" fmla="*/ 53012 w 3435572"/>
                <a:gd name="connsiteY29" fmla="*/ 534390 h 1423436"/>
                <a:gd name="connsiteX30" fmla="*/ 563651 w 3435572"/>
                <a:gd name="connsiteY30" fmla="*/ 486888 h 1423436"/>
                <a:gd name="connsiteX31" fmla="*/ 302394 w 3435572"/>
                <a:gd name="connsiteY31" fmla="*/ 463138 h 1423436"/>
                <a:gd name="connsiteX32" fmla="*/ 266768 w 3435572"/>
                <a:gd name="connsiteY32" fmla="*/ 451262 h 1423436"/>
                <a:gd name="connsiteX33" fmla="*/ 243018 w 3435572"/>
                <a:gd name="connsiteY33" fmla="*/ 415636 h 1423436"/>
                <a:gd name="connsiteX34" fmla="*/ 124264 w 3435572"/>
                <a:gd name="connsiteY34" fmla="*/ 415636 h 1423436"/>
                <a:gd name="connsiteX35" fmla="*/ 64888 w 3435572"/>
                <a:gd name="connsiteY35" fmla="*/ 403761 h 1423436"/>
                <a:gd name="connsiteX36" fmla="*/ 41137 w 3435572"/>
                <a:gd name="connsiteY36" fmla="*/ 332509 h 1423436"/>
                <a:gd name="connsiteX37" fmla="*/ 171766 w 3435572"/>
                <a:gd name="connsiteY37" fmla="*/ 296883 h 1423436"/>
                <a:gd name="connsiteX38" fmla="*/ 183641 w 3435572"/>
                <a:gd name="connsiteY38" fmla="*/ 225631 h 1423436"/>
                <a:gd name="connsiteX39" fmla="*/ 231142 w 3435572"/>
                <a:gd name="connsiteY39" fmla="*/ 213756 h 1423436"/>
                <a:gd name="connsiteX40" fmla="*/ 302394 w 3435572"/>
                <a:gd name="connsiteY40" fmla="*/ 190005 h 1423436"/>
                <a:gd name="connsiteX41" fmla="*/ 314270 w 3435572"/>
                <a:gd name="connsiteY41" fmla="*/ 154379 h 1423436"/>
                <a:gd name="connsiteX42" fmla="*/ 326145 w 3435572"/>
                <a:gd name="connsiteY42" fmla="*/ 59377 h 1423436"/>
                <a:gd name="connsiteX43" fmla="*/ 361771 w 3435572"/>
                <a:gd name="connsiteY43" fmla="*/ 35626 h 1423436"/>
                <a:gd name="connsiteX44" fmla="*/ 385522 w 3435572"/>
                <a:gd name="connsiteY44" fmla="*/ 0 h 1423436"/>
                <a:gd name="connsiteX45" fmla="*/ 361771 w 3435572"/>
                <a:gd name="connsiteY45" fmla="*/ 35626 h 1423436"/>
                <a:gd name="connsiteX46" fmla="*/ 338020 w 3435572"/>
                <a:gd name="connsiteY46" fmla="*/ 118753 h 1423436"/>
                <a:gd name="connsiteX47" fmla="*/ 314270 w 3435572"/>
                <a:gd name="connsiteY47" fmla="*/ 190005 h 1423436"/>
                <a:gd name="connsiteX48" fmla="*/ 278644 w 3435572"/>
                <a:gd name="connsiteY48" fmla="*/ 201881 h 1423436"/>
                <a:gd name="connsiteX49" fmla="*/ 254893 w 3435572"/>
                <a:gd name="connsiteY49" fmla="*/ 237507 h 1423436"/>
                <a:gd name="connsiteX50" fmla="*/ 207392 w 3435572"/>
                <a:gd name="connsiteY50" fmla="*/ 285008 h 1423436"/>
                <a:gd name="connsiteX51" fmla="*/ 231142 w 3435572"/>
                <a:gd name="connsiteY51" fmla="*/ 380010 h 1423436"/>
                <a:gd name="connsiteX52" fmla="*/ 171766 w 3435572"/>
                <a:gd name="connsiteY52" fmla="*/ 391886 h 1423436"/>
                <a:gd name="connsiteX53" fmla="*/ 136140 w 3435572"/>
                <a:gd name="connsiteY53" fmla="*/ 403761 h 1423436"/>
                <a:gd name="connsiteX54" fmla="*/ 243018 w 3435572"/>
                <a:gd name="connsiteY54" fmla="*/ 439387 h 1423436"/>
                <a:gd name="connsiteX55" fmla="*/ 444898 w 3435572"/>
                <a:gd name="connsiteY55" fmla="*/ 475013 h 1423436"/>
                <a:gd name="connsiteX56" fmla="*/ 599277 w 3435572"/>
                <a:gd name="connsiteY56" fmla="*/ 510639 h 1423436"/>
                <a:gd name="connsiteX57" fmla="*/ 539901 w 3435572"/>
                <a:gd name="connsiteY57" fmla="*/ 593766 h 1423436"/>
                <a:gd name="connsiteX58" fmla="*/ 243018 w 3435572"/>
                <a:gd name="connsiteY58" fmla="*/ 605642 h 1423436"/>
                <a:gd name="connsiteX59" fmla="*/ 266768 w 3435572"/>
                <a:gd name="connsiteY59" fmla="*/ 641268 h 1423436"/>
                <a:gd name="connsiteX60" fmla="*/ 314270 w 3435572"/>
                <a:gd name="connsiteY60" fmla="*/ 688769 h 1423436"/>
                <a:gd name="connsiteX61" fmla="*/ 278644 w 3435572"/>
                <a:gd name="connsiteY61" fmla="*/ 724395 h 1423436"/>
                <a:gd name="connsiteX62" fmla="*/ 243018 w 3435572"/>
                <a:gd name="connsiteY62" fmla="*/ 736270 h 1423436"/>
                <a:gd name="connsiteX63" fmla="*/ 254893 w 3435572"/>
                <a:gd name="connsiteY63" fmla="*/ 771896 h 1423436"/>
                <a:gd name="connsiteX64" fmla="*/ 456773 w 3435572"/>
                <a:gd name="connsiteY64" fmla="*/ 783771 h 1423436"/>
                <a:gd name="connsiteX65" fmla="*/ 528025 w 3435572"/>
                <a:gd name="connsiteY65" fmla="*/ 807522 h 1423436"/>
                <a:gd name="connsiteX66" fmla="*/ 563651 w 3435572"/>
                <a:gd name="connsiteY66" fmla="*/ 819397 h 1423436"/>
                <a:gd name="connsiteX67" fmla="*/ 634903 w 3435572"/>
                <a:gd name="connsiteY67" fmla="*/ 807522 h 1423436"/>
                <a:gd name="connsiteX68" fmla="*/ 777407 w 3435572"/>
                <a:gd name="connsiteY68" fmla="*/ 831273 h 1423436"/>
                <a:gd name="connsiteX69" fmla="*/ 824909 w 3435572"/>
                <a:gd name="connsiteY69" fmla="*/ 902525 h 1423436"/>
                <a:gd name="connsiteX70" fmla="*/ 836784 w 3435572"/>
                <a:gd name="connsiteY70" fmla="*/ 938151 h 1423436"/>
                <a:gd name="connsiteX71" fmla="*/ 860535 w 3435572"/>
                <a:gd name="connsiteY71" fmla="*/ 973777 h 1423436"/>
                <a:gd name="connsiteX72" fmla="*/ 896160 w 3435572"/>
                <a:gd name="connsiteY72" fmla="*/ 985652 h 1423436"/>
                <a:gd name="connsiteX73" fmla="*/ 908036 w 3435572"/>
                <a:gd name="connsiteY73" fmla="*/ 1021278 h 1423436"/>
                <a:gd name="connsiteX74" fmla="*/ 931786 w 3435572"/>
                <a:gd name="connsiteY74" fmla="*/ 1056904 h 1423436"/>
                <a:gd name="connsiteX75" fmla="*/ 967412 w 3435572"/>
                <a:gd name="connsiteY75" fmla="*/ 1068779 h 1423436"/>
                <a:gd name="connsiteX76" fmla="*/ 1086166 w 3435572"/>
                <a:gd name="connsiteY76" fmla="*/ 1080655 h 1423436"/>
                <a:gd name="connsiteX77" fmla="*/ 1121792 w 3435572"/>
                <a:gd name="connsiteY77" fmla="*/ 1151907 h 1423436"/>
                <a:gd name="connsiteX78" fmla="*/ 1169293 w 3435572"/>
                <a:gd name="connsiteY78" fmla="*/ 1223159 h 1423436"/>
                <a:gd name="connsiteX79" fmla="*/ 1549303 w 3435572"/>
                <a:gd name="connsiteY79" fmla="*/ 1282535 h 1423436"/>
                <a:gd name="connsiteX80" fmla="*/ 1584929 w 3435572"/>
                <a:gd name="connsiteY80" fmla="*/ 1294410 h 1423436"/>
                <a:gd name="connsiteX81" fmla="*/ 1953064 w 3435572"/>
                <a:gd name="connsiteY81" fmla="*/ 1270660 h 1423436"/>
                <a:gd name="connsiteX82" fmla="*/ 2713085 w 3435572"/>
                <a:gd name="connsiteY82" fmla="*/ 1223159 h 1423436"/>
                <a:gd name="connsiteX83" fmla="*/ 2784337 w 3435572"/>
                <a:gd name="connsiteY83" fmla="*/ 1211283 h 1423436"/>
                <a:gd name="connsiteX84" fmla="*/ 2879340 w 3435572"/>
                <a:gd name="connsiteY84" fmla="*/ 1187533 h 1423436"/>
                <a:gd name="connsiteX85" fmla="*/ 3164348 w 3435572"/>
                <a:gd name="connsiteY85" fmla="*/ 1199408 h 1423436"/>
                <a:gd name="connsiteX86" fmla="*/ 3211849 w 3435572"/>
                <a:gd name="connsiteY86" fmla="*/ 1211283 h 1423436"/>
                <a:gd name="connsiteX87" fmla="*/ 3283101 w 3435572"/>
                <a:gd name="connsiteY87" fmla="*/ 1235034 h 1423436"/>
                <a:gd name="connsiteX88" fmla="*/ 3318727 w 3435572"/>
                <a:gd name="connsiteY88" fmla="*/ 1246909 h 1423436"/>
                <a:gd name="connsiteX89" fmla="*/ 3401854 w 3435572"/>
                <a:gd name="connsiteY89" fmla="*/ 1282535 h 1423436"/>
                <a:gd name="connsiteX90" fmla="*/ 3401854 w 3435572"/>
                <a:gd name="connsiteY90" fmla="*/ 1377538 h 1423436"/>
                <a:gd name="connsiteX91" fmla="*/ 3294976 w 3435572"/>
                <a:gd name="connsiteY91" fmla="*/ 1353787 h 142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435572" h="1423436">
                  <a:moveTo>
                    <a:pt x="3294976" y="1353787"/>
                  </a:moveTo>
                  <a:cubicBezTo>
                    <a:pt x="3283101" y="1343891"/>
                    <a:pt x="3337218" y="1333597"/>
                    <a:pt x="3330602" y="1318161"/>
                  </a:cubicBezTo>
                  <a:cubicBezTo>
                    <a:pt x="3316992" y="1286403"/>
                    <a:pt x="3256585" y="1269738"/>
                    <a:pt x="3223724" y="1258784"/>
                  </a:cubicBezTo>
                  <a:lnTo>
                    <a:pt x="2344950" y="1282535"/>
                  </a:lnTo>
                  <a:cubicBezTo>
                    <a:pt x="2320905" y="1283800"/>
                    <a:pt x="2297762" y="1293594"/>
                    <a:pt x="2273698" y="1294410"/>
                  </a:cubicBezTo>
                  <a:cubicBezTo>
                    <a:pt x="2063984" y="1301519"/>
                    <a:pt x="1854103" y="1302327"/>
                    <a:pt x="1644306" y="1306286"/>
                  </a:cubicBezTo>
                  <a:cubicBezTo>
                    <a:pt x="1628472" y="1310244"/>
                    <a:pt x="1612863" y="1315242"/>
                    <a:pt x="1596805" y="1318161"/>
                  </a:cubicBezTo>
                  <a:cubicBezTo>
                    <a:pt x="1423334" y="1349700"/>
                    <a:pt x="1359415" y="1325362"/>
                    <a:pt x="1121792" y="1318161"/>
                  </a:cubicBezTo>
                  <a:cubicBezTo>
                    <a:pt x="1109917" y="1310244"/>
                    <a:pt x="1090679" y="1307950"/>
                    <a:pt x="1086166" y="1294410"/>
                  </a:cubicBezTo>
                  <a:cubicBezTo>
                    <a:pt x="1081005" y="1278927"/>
                    <a:pt x="1098041" y="1263230"/>
                    <a:pt x="1098041" y="1246909"/>
                  </a:cubicBezTo>
                  <a:cubicBezTo>
                    <a:pt x="1098041" y="1230588"/>
                    <a:pt x="1090856" y="1215041"/>
                    <a:pt x="1086166" y="1199408"/>
                  </a:cubicBezTo>
                  <a:cubicBezTo>
                    <a:pt x="1078972" y="1175428"/>
                    <a:pt x="1086166" y="1136073"/>
                    <a:pt x="1062415" y="1128156"/>
                  </a:cubicBezTo>
                  <a:cubicBezTo>
                    <a:pt x="1038664" y="1120239"/>
                    <a:pt x="1013555" y="1115601"/>
                    <a:pt x="991163" y="1104405"/>
                  </a:cubicBezTo>
                  <a:cubicBezTo>
                    <a:pt x="975329" y="1096488"/>
                    <a:pt x="960237" y="1086871"/>
                    <a:pt x="943662" y="1080655"/>
                  </a:cubicBezTo>
                  <a:cubicBezTo>
                    <a:pt x="928380" y="1074924"/>
                    <a:pt x="911853" y="1073263"/>
                    <a:pt x="896160" y="1068779"/>
                  </a:cubicBezTo>
                  <a:cubicBezTo>
                    <a:pt x="884124" y="1065340"/>
                    <a:pt x="872410" y="1060862"/>
                    <a:pt x="860535" y="1056904"/>
                  </a:cubicBezTo>
                  <a:cubicBezTo>
                    <a:pt x="848660" y="1048987"/>
                    <a:pt x="837675" y="1039536"/>
                    <a:pt x="824909" y="1033153"/>
                  </a:cubicBezTo>
                  <a:cubicBezTo>
                    <a:pt x="813713" y="1027555"/>
                    <a:pt x="798134" y="1030129"/>
                    <a:pt x="789283" y="1021278"/>
                  </a:cubicBezTo>
                  <a:cubicBezTo>
                    <a:pt x="780432" y="1012427"/>
                    <a:pt x="780443" y="997796"/>
                    <a:pt x="777407" y="985652"/>
                  </a:cubicBezTo>
                  <a:cubicBezTo>
                    <a:pt x="775009" y="976060"/>
                    <a:pt x="764515" y="906936"/>
                    <a:pt x="753657" y="890649"/>
                  </a:cubicBezTo>
                  <a:cubicBezTo>
                    <a:pt x="717245" y="836031"/>
                    <a:pt x="708746" y="862256"/>
                    <a:pt x="646779" y="831273"/>
                  </a:cubicBezTo>
                  <a:cubicBezTo>
                    <a:pt x="630945" y="823356"/>
                    <a:pt x="616922" y="808953"/>
                    <a:pt x="599277" y="807522"/>
                  </a:cubicBezTo>
                  <a:cubicBezTo>
                    <a:pt x="469016" y="796960"/>
                    <a:pt x="338020" y="799605"/>
                    <a:pt x="207392" y="795647"/>
                  </a:cubicBezTo>
                  <a:cubicBezTo>
                    <a:pt x="195517" y="791688"/>
                    <a:pt x="177364" y="794967"/>
                    <a:pt x="171766" y="783771"/>
                  </a:cubicBezTo>
                  <a:cubicBezTo>
                    <a:pt x="157426" y="755092"/>
                    <a:pt x="208263" y="731731"/>
                    <a:pt x="219267" y="724395"/>
                  </a:cubicBezTo>
                  <a:cubicBezTo>
                    <a:pt x="223225" y="712520"/>
                    <a:pt x="235791" y="700391"/>
                    <a:pt x="231142" y="688769"/>
                  </a:cubicBezTo>
                  <a:cubicBezTo>
                    <a:pt x="225841" y="675517"/>
                    <a:pt x="207130" y="673314"/>
                    <a:pt x="195516" y="665018"/>
                  </a:cubicBezTo>
                  <a:cubicBezTo>
                    <a:pt x="121655" y="612259"/>
                    <a:pt x="174801" y="638321"/>
                    <a:pt x="76763" y="605642"/>
                  </a:cubicBezTo>
                  <a:lnTo>
                    <a:pt x="41137" y="593766"/>
                  </a:lnTo>
                  <a:cubicBezTo>
                    <a:pt x="45095" y="573974"/>
                    <a:pt x="33031" y="537244"/>
                    <a:pt x="53012" y="534390"/>
                  </a:cubicBezTo>
                  <a:cubicBezTo>
                    <a:pt x="597914" y="456547"/>
                    <a:pt x="446004" y="663363"/>
                    <a:pt x="563651" y="486888"/>
                  </a:cubicBezTo>
                  <a:cubicBezTo>
                    <a:pt x="450325" y="449114"/>
                    <a:pt x="578129" y="488205"/>
                    <a:pt x="302394" y="463138"/>
                  </a:cubicBezTo>
                  <a:cubicBezTo>
                    <a:pt x="289928" y="462005"/>
                    <a:pt x="278643" y="455221"/>
                    <a:pt x="266768" y="451262"/>
                  </a:cubicBezTo>
                  <a:cubicBezTo>
                    <a:pt x="258851" y="439387"/>
                    <a:pt x="254163" y="424552"/>
                    <a:pt x="243018" y="415636"/>
                  </a:cubicBezTo>
                  <a:cubicBezTo>
                    <a:pt x="211615" y="390513"/>
                    <a:pt x="150964" y="411822"/>
                    <a:pt x="124264" y="415636"/>
                  </a:cubicBezTo>
                  <a:cubicBezTo>
                    <a:pt x="104472" y="411678"/>
                    <a:pt x="83787" y="410848"/>
                    <a:pt x="64888" y="403761"/>
                  </a:cubicBezTo>
                  <a:cubicBezTo>
                    <a:pt x="38244" y="393770"/>
                    <a:pt x="0" y="367769"/>
                    <a:pt x="41137" y="332509"/>
                  </a:cubicBezTo>
                  <a:cubicBezTo>
                    <a:pt x="59477" y="316789"/>
                    <a:pt x="145938" y="302049"/>
                    <a:pt x="171766" y="296883"/>
                  </a:cubicBezTo>
                  <a:cubicBezTo>
                    <a:pt x="175724" y="273132"/>
                    <a:pt x="169646" y="245224"/>
                    <a:pt x="183641" y="225631"/>
                  </a:cubicBezTo>
                  <a:cubicBezTo>
                    <a:pt x="193127" y="212350"/>
                    <a:pt x="215509" y="218446"/>
                    <a:pt x="231142" y="213756"/>
                  </a:cubicBezTo>
                  <a:cubicBezTo>
                    <a:pt x="255122" y="206562"/>
                    <a:pt x="302394" y="190005"/>
                    <a:pt x="302394" y="190005"/>
                  </a:cubicBezTo>
                  <a:cubicBezTo>
                    <a:pt x="306353" y="178130"/>
                    <a:pt x="312031" y="166695"/>
                    <a:pt x="314270" y="154379"/>
                  </a:cubicBezTo>
                  <a:cubicBezTo>
                    <a:pt x="319979" y="122980"/>
                    <a:pt x="314293" y="89008"/>
                    <a:pt x="326145" y="59377"/>
                  </a:cubicBezTo>
                  <a:cubicBezTo>
                    <a:pt x="331446" y="46125"/>
                    <a:pt x="349896" y="43543"/>
                    <a:pt x="361771" y="35626"/>
                  </a:cubicBezTo>
                  <a:lnTo>
                    <a:pt x="385522" y="0"/>
                  </a:lnTo>
                  <a:cubicBezTo>
                    <a:pt x="377605" y="11875"/>
                    <a:pt x="368154" y="22860"/>
                    <a:pt x="361771" y="35626"/>
                  </a:cubicBezTo>
                  <a:cubicBezTo>
                    <a:pt x="351797" y="55575"/>
                    <a:pt x="343725" y="99737"/>
                    <a:pt x="338020" y="118753"/>
                  </a:cubicBezTo>
                  <a:cubicBezTo>
                    <a:pt x="330826" y="142732"/>
                    <a:pt x="338020" y="182088"/>
                    <a:pt x="314270" y="190005"/>
                  </a:cubicBezTo>
                  <a:lnTo>
                    <a:pt x="278644" y="201881"/>
                  </a:lnTo>
                  <a:cubicBezTo>
                    <a:pt x="270727" y="213756"/>
                    <a:pt x="266038" y="228591"/>
                    <a:pt x="254893" y="237507"/>
                  </a:cubicBezTo>
                  <a:cubicBezTo>
                    <a:pt x="197316" y="283568"/>
                    <a:pt x="233301" y="207279"/>
                    <a:pt x="207392" y="285008"/>
                  </a:cubicBezTo>
                  <a:cubicBezTo>
                    <a:pt x="240828" y="307299"/>
                    <a:pt x="282857" y="319676"/>
                    <a:pt x="231142" y="380010"/>
                  </a:cubicBezTo>
                  <a:cubicBezTo>
                    <a:pt x="218006" y="395335"/>
                    <a:pt x="191347" y="386991"/>
                    <a:pt x="171766" y="391886"/>
                  </a:cubicBezTo>
                  <a:cubicBezTo>
                    <a:pt x="159622" y="394922"/>
                    <a:pt x="148015" y="399803"/>
                    <a:pt x="136140" y="403761"/>
                  </a:cubicBezTo>
                  <a:cubicBezTo>
                    <a:pt x="201917" y="447613"/>
                    <a:pt x="140621" y="413788"/>
                    <a:pt x="243018" y="439387"/>
                  </a:cubicBezTo>
                  <a:cubicBezTo>
                    <a:pt x="414800" y="482333"/>
                    <a:pt x="186208" y="451496"/>
                    <a:pt x="444898" y="475013"/>
                  </a:cubicBezTo>
                  <a:cubicBezTo>
                    <a:pt x="542704" y="507615"/>
                    <a:pt x="491366" y="495224"/>
                    <a:pt x="599277" y="510639"/>
                  </a:cubicBezTo>
                  <a:cubicBezTo>
                    <a:pt x="612797" y="551197"/>
                    <a:pt x="638404" y="589826"/>
                    <a:pt x="539901" y="593766"/>
                  </a:cubicBezTo>
                  <a:lnTo>
                    <a:pt x="243018" y="605642"/>
                  </a:lnTo>
                  <a:cubicBezTo>
                    <a:pt x="250935" y="617517"/>
                    <a:pt x="255623" y="632352"/>
                    <a:pt x="266768" y="641268"/>
                  </a:cubicBezTo>
                  <a:cubicBezTo>
                    <a:pt x="324347" y="687331"/>
                    <a:pt x="288358" y="611038"/>
                    <a:pt x="314270" y="688769"/>
                  </a:cubicBezTo>
                  <a:cubicBezTo>
                    <a:pt x="302395" y="700644"/>
                    <a:pt x="292618" y="715079"/>
                    <a:pt x="278644" y="724395"/>
                  </a:cubicBezTo>
                  <a:cubicBezTo>
                    <a:pt x="268229" y="731339"/>
                    <a:pt x="248616" y="725074"/>
                    <a:pt x="243018" y="736270"/>
                  </a:cubicBezTo>
                  <a:cubicBezTo>
                    <a:pt x="237420" y="747466"/>
                    <a:pt x="242673" y="769181"/>
                    <a:pt x="254893" y="771896"/>
                  </a:cubicBezTo>
                  <a:cubicBezTo>
                    <a:pt x="320697" y="786519"/>
                    <a:pt x="389480" y="779813"/>
                    <a:pt x="456773" y="783771"/>
                  </a:cubicBezTo>
                  <a:lnTo>
                    <a:pt x="528025" y="807522"/>
                  </a:lnTo>
                  <a:lnTo>
                    <a:pt x="563651" y="819397"/>
                  </a:lnTo>
                  <a:cubicBezTo>
                    <a:pt x="587402" y="815439"/>
                    <a:pt x="610825" y="807522"/>
                    <a:pt x="634903" y="807522"/>
                  </a:cubicBezTo>
                  <a:cubicBezTo>
                    <a:pt x="714452" y="807522"/>
                    <a:pt x="721664" y="812691"/>
                    <a:pt x="777407" y="831273"/>
                  </a:cubicBezTo>
                  <a:cubicBezTo>
                    <a:pt x="793241" y="855024"/>
                    <a:pt x="815883" y="875445"/>
                    <a:pt x="824909" y="902525"/>
                  </a:cubicBezTo>
                  <a:cubicBezTo>
                    <a:pt x="828867" y="914400"/>
                    <a:pt x="831186" y="926955"/>
                    <a:pt x="836784" y="938151"/>
                  </a:cubicBezTo>
                  <a:cubicBezTo>
                    <a:pt x="843167" y="950917"/>
                    <a:pt x="849390" y="964861"/>
                    <a:pt x="860535" y="973777"/>
                  </a:cubicBezTo>
                  <a:cubicBezTo>
                    <a:pt x="870309" y="981597"/>
                    <a:pt x="884285" y="981694"/>
                    <a:pt x="896160" y="985652"/>
                  </a:cubicBezTo>
                  <a:cubicBezTo>
                    <a:pt x="900119" y="997527"/>
                    <a:pt x="902438" y="1010082"/>
                    <a:pt x="908036" y="1021278"/>
                  </a:cubicBezTo>
                  <a:cubicBezTo>
                    <a:pt x="914419" y="1034043"/>
                    <a:pt x="920641" y="1047988"/>
                    <a:pt x="931786" y="1056904"/>
                  </a:cubicBezTo>
                  <a:cubicBezTo>
                    <a:pt x="941561" y="1064724"/>
                    <a:pt x="955040" y="1066876"/>
                    <a:pt x="967412" y="1068779"/>
                  </a:cubicBezTo>
                  <a:cubicBezTo>
                    <a:pt x="1006732" y="1074828"/>
                    <a:pt x="1046581" y="1076696"/>
                    <a:pt x="1086166" y="1080655"/>
                  </a:cubicBezTo>
                  <a:cubicBezTo>
                    <a:pt x="1191609" y="1238824"/>
                    <a:pt x="1039842" y="1004397"/>
                    <a:pt x="1121792" y="1151907"/>
                  </a:cubicBezTo>
                  <a:cubicBezTo>
                    <a:pt x="1135655" y="1176860"/>
                    <a:pt x="1145542" y="1207325"/>
                    <a:pt x="1169293" y="1223159"/>
                  </a:cubicBezTo>
                  <a:cubicBezTo>
                    <a:pt x="1326243" y="1327791"/>
                    <a:pt x="1212021" y="1269563"/>
                    <a:pt x="1549303" y="1282535"/>
                  </a:cubicBezTo>
                  <a:cubicBezTo>
                    <a:pt x="1561178" y="1286493"/>
                    <a:pt x="1572411" y="1294410"/>
                    <a:pt x="1584929" y="1294410"/>
                  </a:cubicBezTo>
                  <a:cubicBezTo>
                    <a:pt x="1892981" y="1294410"/>
                    <a:pt x="1816394" y="1316215"/>
                    <a:pt x="1953064" y="1270660"/>
                  </a:cubicBezTo>
                  <a:cubicBezTo>
                    <a:pt x="2043984" y="997916"/>
                    <a:pt x="1949066" y="1245305"/>
                    <a:pt x="2713085" y="1223159"/>
                  </a:cubicBezTo>
                  <a:cubicBezTo>
                    <a:pt x="2737153" y="1222461"/>
                    <a:pt x="2760793" y="1216328"/>
                    <a:pt x="2784337" y="1211283"/>
                  </a:cubicBezTo>
                  <a:cubicBezTo>
                    <a:pt x="2816255" y="1204444"/>
                    <a:pt x="2879340" y="1187533"/>
                    <a:pt x="2879340" y="1187533"/>
                  </a:cubicBezTo>
                  <a:cubicBezTo>
                    <a:pt x="2974343" y="1191491"/>
                    <a:pt x="3069505" y="1192634"/>
                    <a:pt x="3164348" y="1199408"/>
                  </a:cubicBezTo>
                  <a:cubicBezTo>
                    <a:pt x="3180627" y="1200571"/>
                    <a:pt x="3196216" y="1206593"/>
                    <a:pt x="3211849" y="1211283"/>
                  </a:cubicBezTo>
                  <a:cubicBezTo>
                    <a:pt x="3235829" y="1218477"/>
                    <a:pt x="3259350" y="1227117"/>
                    <a:pt x="3283101" y="1235034"/>
                  </a:cubicBezTo>
                  <a:cubicBezTo>
                    <a:pt x="3294976" y="1238992"/>
                    <a:pt x="3307531" y="1241311"/>
                    <a:pt x="3318727" y="1246909"/>
                  </a:cubicBezTo>
                  <a:cubicBezTo>
                    <a:pt x="3377424" y="1276258"/>
                    <a:pt x="3349434" y="1265062"/>
                    <a:pt x="3401854" y="1282535"/>
                  </a:cubicBezTo>
                  <a:cubicBezTo>
                    <a:pt x="3408088" y="1301238"/>
                    <a:pt x="3435572" y="1364051"/>
                    <a:pt x="3401854" y="1377538"/>
                  </a:cubicBezTo>
                  <a:cubicBezTo>
                    <a:pt x="3287108" y="1423436"/>
                    <a:pt x="3306851" y="1363683"/>
                    <a:pt x="3294976" y="1353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4038600" y="32766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24200" y="3733800"/>
            <a:ext cx="762000" cy="6858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600201" y="3048000"/>
            <a:ext cx="2819400" cy="1905000"/>
          </a:xfrm>
          <a:custGeom>
            <a:avLst/>
            <a:gdLst>
              <a:gd name="connsiteX0" fmla="*/ 1923939 w 1923939"/>
              <a:gd name="connsiteY0" fmla="*/ 0 h 1506381"/>
              <a:gd name="connsiteX1" fmla="*/ 1215676 w 1923939"/>
              <a:gd name="connsiteY1" fmla="*/ 465128 h 1506381"/>
              <a:gd name="connsiteX2" fmla="*/ 634265 w 1923939"/>
              <a:gd name="connsiteY2" fmla="*/ 1194534 h 1506381"/>
              <a:gd name="connsiteX3" fmla="*/ 0 w 1923939"/>
              <a:gd name="connsiteY3" fmla="*/ 1506381 h 150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939" h="1506381">
                <a:moveTo>
                  <a:pt x="1923939" y="0"/>
                </a:moveTo>
                <a:cubicBezTo>
                  <a:pt x="1677280" y="133019"/>
                  <a:pt x="1430622" y="266039"/>
                  <a:pt x="1215676" y="465128"/>
                </a:cubicBezTo>
                <a:cubicBezTo>
                  <a:pt x="1000730" y="664217"/>
                  <a:pt x="836878" y="1020992"/>
                  <a:pt x="634265" y="1194534"/>
                </a:cubicBezTo>
                <a:cubicBezTo>
                  <a:pt x="431652" y="1368076"/>
                  <a:pt x="215826" y="1437228"/>
                  <a:pt x="0" y="1506381"/>
                </a:cubicBezTo>
              </a:path>
            </a:pathLst>
          </a:custGeom>
          <a:ln w="57150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3429000" y="44166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120 km</a:t>
            </a:r>
          </a:p>
        </p:txBody>
      </p:sp>
      <p:cxnSp>
        <p:nvCxnSpPr>
          <p:cNvPr id="229" name="Straight Connector 228"/>
          <p:cNvCxnSpPr/>
          <p:nvPr/>
        </p:nvCxnSpPr>
        <p:spPr>
          <a:xfrm flipH="1">
            <a:off x="3886200" y="35814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886200" y="3339122"/>
            <a:ext cx="3689561" cy="3595078"/>
          </a:xfrm>
          <a:custGeom>
            <a:avLst/>
            <a:gdLst>
              <a:gd name="connsiteX0" fmla="*/ 227056 w 3689561"/>
              <a:gd name="connsiteY0" fmla="*/ 0 h 3595078"/>
              <a:gd name="connsiteX1" fmla="*/ 191430 w 3689561"/>
              <a:gd name="connsiteY1" fmla="*/ 11875 h 3595078"/>
              <a:gd name="connsiteX2" fmla="*/ 132053 w 3689561"/>
              <a:gd name="connsiteY2" fmla="*/ 59377 h 3595078"/>
              <a:gd name="connsiteX3" fmla="*/ 143928 w 3689561"/>
              <a:gd name="connsiteY3" fmla="*/ 142504 h 3595078"/>
              <a:gd name="connsiteX4" fmla="*/ 203305 w 3689561"/>
              <a:gd name="connsiteY4" fmla="*/ 213756 h 3595078"/>
              <a:gd name="connsiteX5" fmla="*/ 227056 w 3689561"/>
              <a:gd name="connsiteY5" fmla="*/ 249382 h 3595078"/>
              <a:gd name="connsiteX6" fmla="*/ 274557 w 3689561"/>
              <a:gd name="connsiteY6" fmla="*/ 391886 h 3595078"/>
              <a:gd name="connsiteX7" fmla="*/ 310183 w 3689561"/>
              <a:gd name="connsiteY7" fmla="*/ 463138 h 3595078"/>
              <a:gd name="connsiteX8" fmla="*/ 345809 w 3689561"/>
              <a:gd name="connsiteY8" fmla="*/ 486888 h 3595078"/>
              <a:gd name="connsiteX9" fmla="*/ 440812 w 3689561"/>
              <a:gd name="connsiteY9" fmla="*/ 570016 h 3595078"/>
              <a:gd name="connsiteX10" fmla="*/ 512063 w 3689561"/>
              <a:gd name="connsiteY10" fmla="*/ 617517 h 3595078"/>
              <a:gd name="connsiteX11" fmla="*/ 595191 w 3689561"/>
              <a:gd name="connsiteY11" fmla="*/ 700644 h 3595078"/>
              <a:gd name="connsiteX12" fmla="*/ 666443 w 3689561"/>
              <a:gd name="connsiteY12" fmla="*/ 748146 h 3595078"/>
              <a:gd name="connsiteX13" fmla="*/ 773321 w 3689561"/>
              <a:gd name="connsiteY13" fmla="*/ 807522 h 3595078"/>
              <a:gd name="connsiteX14" fmla="*/ 844573 w 3689561"/>
              <a:gd name="connsiteY14" fmla="*/ 855024 h 3595078"/>
              <a:gd name="connsiteX15" fmla="*/ 880199 w 3689561"/>
              <a:gd name="connsiteY15" fmla="*/ 878774 h 3595078"/>
              <a:gd name="connsiteX16" fmla="*/ 975201 w 3689561"/>
              <a:gd name="connsiteY16" fmla="*/ 914400 h 3595078"/>
              <a:gd name="connsiteX17" fmla="*/ 1058328 w 3689561"/>
              <a:gd name="connsiteY17" fmla="*/ 961901 h 3595078"/>
              <a:gd name="connsiteX18" fmla="*/ 1165206 w 3689561"/>
              <a:gd name="connsiteY18" fmla="*/ 1021278 h 3595078"/>
              <a:gd name="connsiteX19" fmla="*/ 1200832 w 3689561"/>
              <a:gd name="connsiteY19" fmla="*/ 1056904 h 3595078"/>
              <a:gd name="connsiteX20" fmla="*/ 1283960 w 3689561"/>
              <a:gd name="connsiteY20" fmla="*/ 1104405 h 3595078"/>
              <a:gd name="connsiteX21" fmla="*/ 1319586 w 3689561"/>
              <a:gd name="connsiteY21" fmla="*/ 1128156 h 3595078"/>
              <a:gd name="connsiteX22" fmla="*/ 1367087 w 3689561"/>
              <a:gd name="connsiteY22" fmla="*/ 1163782 h 3595078"/>
              <a:gd name="connsiteX23" fmla="*/ 1402713 w 3689561"/>
              <a:gd name="connsiteY23" fmla="*/ 1175657 h 3595078"/>
              <a:gd name="connsiteX24" fmla="*/ 1509591 w 3689561"/>
              <a:gd name="connsiteY24" fmla="*/ 1246909 h 3595078"/>
              <a:gd name="connsiteX25" fmla="*/ 1592718 w 3689561"/>
              <a:gd name="connsiteY25" fmla="*/ 1306286 h 3595078"/>
              <a:gd name="connsiteX26" fmla="*/ 1604593 w 3689561"/>
              <a:gd name="connsiteY26" fmla="*/ 1341912 h 3595078"/>
              <a:gd name="connsiteX27" fmla="*/ 1652095 w 3689561"/>
              <a:gd name="connsiteY27" fmla="*/ 1413164 h 3595078"/>
              <a:gd name="connsiteX28" fmla="*/ 1675845 w 3689561"/>
              <a:gd name="connsiteY28" fmla="*/ 1448790 h 3595078"/>
              <a:gd name="connsiteX29" fmla="*/ 1699596 w 3689561"/>
              <a:gd name="connsiteY29" fmla="*/ 1484416 h 3595078"/>
              <a:gd name="connsiteX30" fmla="*/ 1723347 w 3689561"/>
              <a:gd name="connsiteY30" fmla="*/ 1531917 h 3595078"/>
              <a:gd name="connsiteX31" fmla="*/ 1806474 w 3689561"/>
              <a:gd name="connsiteY31" fmla="*/ 1615044 h 3595078"/>
              <a:gd name="connsiteX32" fmla="*/ 1842100 w 3689561"/>
              <a:gd name="connsiteY32" fmla="*/ 1650670 h 3595078"/>
              <a:gd name="connsiteX33" fmla="*/ 1865850 w 3689561"/>
              <a:gd name="connsiteY33" fmla="*/ 1686296 h 3595078"/>
              <a:gd name="connsiteX34" fmla="*/ 1901476 w 3689561"/>
              <a:gd name="connsiteY34" fmla="*/ 1710047 h 3595078"/>
              <a:gd name="connsiteX35" fmla="*/ 1972728 w 3689561"/>
              <a:gd name="connsiteY35" fmla="*/ 1781299 h 3595078"/>
              <a:gd name="connsiteX36" fmla="*/ 2032105 w 3689561"/>
              <a:gd name="connsiteY36" fmla="*/ 1816925 h 3595078"/>
              <a:gd name="connsiteX37" fmla="*/ 2103357 w 3689561"/>
              <a:gd name="connsiteY37" fmla="*/ 1888177 h 3595078"/>
              <a:gd name="connsiteX38" fmla="*/ 2174609 w 3689561"/>
              <a:gd name="connsiteY38" fmla="*/ 1971304 h 3595078"/>
              <a:gd name="connsiteX39" fmla="*/ 2210235 w 3689561"/>
              <a:gd name="connsiteY39" fmla="*/ 1995055 h 3595078"/>
              <a:gd name="connsiteX40" fmla="*/ 2222110 w 3689561"/>
              <a:gd name="connsiteY40" fmla="*/ 2030681 h 3595078"/>
              <a:gd name="connsiteX41" fmla="*/ 2293362 w 3689561"/>
              <a:gd name="connsiteY41" fmla="*/ 2054431 h 3595078"/>
              <a:gd name="connsiteX42" fmla="*/ 2388365 w 3689561"/>
              <a:gd name="connsiteY42" fmla="*/ 2137559 h 3595078"/>
              <a:gd name="connsiteX43" fmla="*/ 2423991 w 3689561"/>
              <a:gd name="connsiteY43" fmla="*/ 2173185 h 3595078"/>
              <a:gd name="connsiteX44" fmla="*/ 2495243 w 3689561"/>
              <a:gd name="connsiteY44" fmla="*/ 2220686 h 3595078"/>
              <a:gd name="connsiteX45" fmla="*/ 2530869 w 3689561"/>
              <a:gd name="connsiteY45" fmla="*/ 2244437 h 3595078"/>
              <a:gd name="connsiteX46" fmla="*/ 2602121 w 3689561"/>
              <a:gd name="connsiteY46" fmla="*/ 2291938 h 3595078"/>
              <a:gd name="connsiteX47" fmla="*/ 2708999 w 3689561"/>
              <a:gd name="connsiteY47" fmla="*/ 2386940 h 3595078"/>
              <a:gd name="connsiteX48" fmla="*/ 2744625 w 3689561"/>
              <a:gd name="connsiteY48" fmla="*/ 2398816 h 3595078"/>
              <a:gd name="connsiteX49" fmla="*/ 2768375 w 3689561"/>
              <a:gd name="connsiteY49" fmla="*/ 2434442 h 3595078"/>
              <a:gd name="connsiteX50" fmla="*/ 2804001 w 3689561"/>
              <a:gd name="connsiteY50" fmla="*/ 2458192 h 3595078"/>
              <a:gd name="connsiteX51" fmla="*/ 2851502 w 3689561"/>
              <a:gd name="connsiteY51" fmla="*/ 2529444 h 3595078"/>
              <a:gd name="connsiteX52" fmla="*/ 2875253 w 3689561"/>
              <a:gd name="connsiteY52" fmla="*/ 2565070 h 3595078"/>
              <a:gd name="connsiteX53" fmla="*/ 2899004 w 3689561"/>
              <a:gd name="connsiteY53" fmla="*/ 2600696 h 3595078"/>
              <a:gd name="connsiteX54" fmla="*/ 2934630 w 3689561"/>
              <a:gd name="connsiteY54" fmla="*/ 2636322 h 3595078"/>
              <a:gd name="connsiteX55" fmla="*/ 2982131 w 3689561"/>
              <a:gd name="connsiteY55" fmla="*/ 2707574 h 3595078"/>
              <a:gd name="connsiteX56" fmla="*/ 3005882 w 3689561"/>
              <a:gd name="connsiteY56" fmla="*/ 2743200 h 3595078"/>
              <a:gd name="connsiteX57" fmla="*/ 3077134 w 3689561"/>
              <a:gd name="connsiteY57" fmla="*/ 2790701 h 3595078"/>
              <a:gd name="connsiteX58" fmla="*/ 3100884 w 3689561"/>
              <a:gd name="connsiteY58" fmla="*/ 2826327 h 3595078"/>
              <a:gd name="connsiteX59" fmla="*/ 3136510 w 3689561"/>
              <a:gd name="connsiteY59" fmla="*/ 2850078 h 3595078"/>
              <a:gd name="connsiteX60" fmla="*/ 3184012 w 3689561"/>
              <a:gd name="connsiteY60" fmla="*/ 2921330 h 3595078"/>
              <a:gd name="connsiteX61" fmla="*/ 3255263 w 3689561"/>
              <a:gd name="connsiteY61" fmla="*/ 2992582 h 3595078"/>
              <a:gd name="connsiteX62" fmla="*/ 3290889 w 3689561"/>
              <a:gd name="connsiteY62" fmla="*/ 3028208 h 3595078"/>
              <a:gd name="connsiteX63" fmla="*/ 3350266 w 3689561"/>
              <a:gd name="connsiteY63" fmla="*/ 3087585 h 3595078"/>
              <a:gd name="connsiteX64" fmla="*/ 3409643 w 3689561"/>
              <a:gd name="connsiteY64" fmla="*/ 3146961 h 3595078"/>
              <a:gd name="connsiteX65" fmla="*/ 3480895 w 3689561"/>
              <a:gd name="connsiteY65" fmla="*/ 3218213 h 3595078"/>
              <a:gd name="connsiteX66" fmla="*/ 3516521 w 3689561"/>
              <a:gd name="connsiteY66" fmla="*/ 3241964 h 3595078"/>
              <a:gd name="connsiteX67" fmla="*/ 3587773 w 3689561"/>
              <a:gd name="connsiteY67" fmla="*/ 3313216 h 3595078"/>
              <a:gd name="connsiteX68" fmla="*/ 3623399 w 3689561"/>
              <a:gd name="connsiteY68" fmla="*/ 3348842 h 3595078"/>
              <a:gd name="connsiteX69" fmla="*/ 3659025 w 3689561"/>
              <a:gd name="connsiteY69" fmla="*/ 3384468 h 3595078"/>
              <a:gd name="connsiteX70" fmla="*/ 3682775 w 3689561"/>
              <a:gd name="connsiteY70" fmla="*/ 3420094 h 3595078"/>
              <a:gd name="connsiteX71" fmla="*/ 3635274 w 3689561"/>
              <a:gd name="connsiteY71" fmla="*/ 3467595 h 3595078"/>
              <a:gd name="connsiteX72" fmla="*/ 3599648 w 3689561"/>
              <a:gd name="connsiteY72" fmla="*/ 3503221 h 3595078"/>
              <a:gd name="connsiteX73" fmla="*/ 3564022 w 3689561"/>
              <a:gd name="connsiteY73" fmla="*/ 3515096 h 3595078"/>
              <a:gd name="connsiteX74" fmla="*/ 3326515 w 3689561"/>
              <a:gd name="connsiteY74" fmla="*/ 3526972 h 3595078"/>
              <a:gd name="connsiteX75" fmla="*/ 2756500 w 3689561"/>
              <a:gd name="connsiteY75" fmla="*/ 3526972 h 3595078"/>
              <a:gd name="connsiteX76" fmla="*/ 2352739 w 3689561"/>
              <a:gd name="connsiteY76" fmla="*/ 3515096 h 3595078"/>
              <a:gd name="connsiteX77" fmla="*/ 2305238 w 3689561"/>
              <a:gd name="connsiteY77" fmla="*/ 3503221 h 3595078"/>
              <a:gd name="connsiteX78" fmla="*/ 2150858 w 3689561"/>
              <a:gd name="connsiteY78" fmla="*/ 3491346 h 3595078"/>
              <a:gd name="connsiteX79" fmla="*/ 2115232 w 3689561"/>
              <a:gd name="connsiteY79" fmla="*/ 3467595 h 3595078"/>
              <a:gd name="connsiteX80" fmla="*/ 1972728 w 3689561"/>
              <a:gd name="connsiteY80" fmla="*/ 3431969 h 3595078"/>
              <a:gd name="connsiteX81" fmla="*/ 1426463 w 3689561"/>
              <a:gd name="connsiteY81" fmla="*/ 3420094 h 3595078"/>
              <a:gd name="connsiteX82" fmla="*/ 1331461 w 3689561"/>
              <a:gd name="connsiteY82" fmla="*/ 3325091 h 3595078"/>
              <a:gd name="connsiteX83" fmla="*/ 1283960 w 3689561"/>
              <a:gd name="connsiteY83" fmla="*/ 3253839 h 3595078"/>
              <a:gd name="connsiteX84" fmla="*/ 1272084 w 3689561"/>
              <a:gd name="connsiteY84" fmla="*/ 2968831 h 3595078"/>
              <a:gd name="connsiteX85" fmla="*/ 1248334 w 3689561"/>
              <a:gd name="connsiteY85" fmla="*/ 2885704 h 3595078"/>
              <a:gd name="connsiteX86" fmla="*/ 1236458 w 3689561"/>
              <a:gd name="connsiteY86" fmla="*/ 2838203 h 3595078"/>
              <a:gd name="connsiteX87" fmla="*/ 1212708 w 3689561"/>
              <a:gd name="connsiteY87" fmla="*/ 2766951 h 3595078"/>
              <a:gd name="connsiteX88" fmla="*/ 1200832 w 3689561"/>
              <a:gd name="connsiteY88" fmla="*/ 2731325 h 3595078"/>
              <a:gd name="connsiteX89" fmla="*/ 1153331 w 3689561"/>
              <a:gd name="connsiteY89" fmla="*/ 2660073 h 3595078"/>
              <a:gd name="connsiteX90" fmla="*/ 1117705 w 3689561"/>
              <a:gd name="connsiteY90" fmla="*/ 2481943 h 3595078"/>
              <a:gd name="connsiteX91" fmla="*/ 1093954 w 3689561"/>
              <a:gd name="connsiteY91" fmla="*/ 2386940 h 3595078"/>
              <a:gd name="connsiteX92" fmla="*/ 1058328 w 3689561"/>
              <a:gd name="connsiteY92" fmla="*/ 2280062 h 3595078"/>
              <a:gd name="connsiteX93" fmla="*/ 1034578 w 3689561"/>
              <a:gd name="connsiteY93" fmla="*/ 2208811 h 3595078"/>
              <a:gd name="connsiteX94" fmla="*/ 1022702 w 3689561"/>
              <a:gd name="connsiteY94" fmla="*/ 2173185 h 3595078"/>
              <a:gd name="connsiteX95" fmla="*/ 987076 w 3689561"/>
              <a:gd name="connsiteY95" fmla="*/ 2137559 h 3595078"/>
              <a:gd name="connsiteX96" fmla="*/ 963326 w 3689561"/>
              <a:gd name="connsiteY96" fmla="*/ 2006930 h 3595078"/>
              <a:gd name="connsiteX97" fmla="*/ 951450 w 3689561"/>
              <a:gd name="connsiteY97" fmla="*/ 1959429 h 3595078"/>
              <a:gd name="connsiteX98" fmla="*/ 927700 w 3689561"/>
              <a:gd name="connsiteY98" fmla="*/ 1911927 h 3595078"/>
              <a:gd name="connsiteX99" fmla="*/ 880199 w 3689561"/>
              <a:gd name="connsiteY99" fmla="*/ 1840675 h 3595078"/>
              <a:gd name="connsiteX100" fmla="*/ 797071 w 3689561"/>
              <a:gd name="connsiteY100" fmla="*/ 1769424 h 3595078"/>
              <a:gd name="connsiteX101" fmla="*/ 725819 w 3689561"/>
              <a:gd name="connsiteY101" fmla="*/ 1721922 h 3595078"/>
              <a:gd name="connsiteX102" fmla="*/ 642692 w 3689561"/>
              <a:gd name="connsiteY102" fmla="*/ 1662546 h 3595078"/>
              <a:gd name="connsiteX103" fmla="*/ 571440 w 3689561"/>
              <a:gd name="connsiteY103" fmla="*/ 1555668 h 3595078"/>
              <a:gd name="connsiteX104" fmla="*/ 547689 w 3689561"/>
              <a:gd name="connsiteY104" fmla="*/ 1520042 h 3595078"/>
              <a:gd name="connsiteX105" fmla="*/ 523939 w 3689561"/>
              <a:gd name="connsiteY105" fmla="*/ 1484416 h 3595078"/>
              <a:gd name="connsiteX106" fmla="*/ 488313 w 3689561"/>
              <a:gd name="connsiteY106" fmla="*/ 1448790 h 3595078"/>
              <a:gd name="connsiteX107" fmla="*/ 452687 w 3689561"/>
              <a:gd name="connsiteY107" fmla="*/ 1365662 h 3595078"/>
              <a:gd name="connsiteX108" fmla="*/ 428936 w 3689561"/>
              <a:gd name="connsiteY108" fmla="*/ 1294411 h 3595078"/>
              <a:gd name="connsiteX109" fmla="*/ 405186 w 3689561"/>
              <a:gd name="connsiteY109" fmla="*/ 1258785 h 3595078"/>
              <a:gd name="connsiteX110" fmla="*/ 333934 w 3689561"/>
              <a:gd name="connsiteY110" fmla="*/ 1116281 h 3595078"/>
              <a:gd name="connsiteX111" fmla="*/ 310183 w 3689561"/>
              <a:gd name="connsiteY111" fmla="*/ 1080655 h 3595078"/>
              <a:gd name="connsiteX112" fmla="*/ 227056 w 3689561"/>
              <a:gd name="connsiteY112" fmla="*/ 1021278 h 3595078"/>
              <a:gd name="connsiteX113" fmla="*/ 167679 w 3689561"/>
              <a:gd name="connsiteY113" fmla="*/ 961901 h 3595078"/>
              <a:gd name="connsiteX114" fmla="*/ 155804 w 3689561"/>
              <a:gd name="connsiteY114" fmla="*/ 926275 h 3595078"/>
              <a:gd name="connsiteX115" fmla="*/ 132053 w 3689561"/>
              <a:gd name="connsiteY115" fmla="*/ 890650 h 3595078"/>
              <a:gd name="connsiteX116" fmla="*/ 108302 w 3689561"/>
              <a:gd name="connsiteY116" fmla="*/ 807522 h 3595078"/>
              <a:gd name="connsiteX117" fmla="*/ 96427 w 3689561"/>
              <a:gd name="connsiteY117" fmla="*/ 748146 h 3595078"/>
              <a:gd name="connsiteX118" fmla="*/ 84552 w 3689561"/>
              <a:gd name="connsiteY118" fmla="*/ 712520 h 3595078"/>
              <a:gd name="connsiteX119" fmla="*/ 72676 w 3689561"/>
              <a:gd name="connsiteY119" fmla="*/ 641268 h 3595078"/>
              <a:gd name="connsiteX120" fmla="*/ 37050 w 3689561"/>
              <a:gd name="connsiteY120" fmla="*/ 534390 h 3595078"/>
              <a:gd name="connsiteX121" fmla="*/ 25175 w 3689561"/>
              <a:gd name="connsiteY121" fmla="*/ 498764 h 3595078"/>
              <a:gd name="connsiteX122" fmla="*/ 1425 w 3689561"/>
              <a:gd name="connsiteY122" fmla="*/ 415637 h 3595078"/>
              <a:gd name="connsiteX123" fmla="*/ 25175 w 3689561"/>
              <a:gd name="connsiteY123" fmla="*/ 225631 h 3595078"/>
              <a:gd name="connsiteX124" fmla="*/ 72676 w 3689561"/>
              <a:gd name="connsiteY124" fmla="*/ 154379 h 3595078"/>
              <a:gd name="connsiteX125" fmla="*/ 120178 w 3689561"/>
              <a:gd name="connsiteY125" fmla="*/ 47501 h 3595078"/>
              <a:gd name="connsiteX126" fmla="*/ 155804 w 3689561"/>
              <a:gd name="connsiteY126" fmla="*/ 23751 h 3595078"/>
              <a:gd name="connsiteX127" fmla="*/ 191430 w 3689561"/>
              <a:gd name="connsiteY127" fmla="*/ 11875 h 3595078"/>
              <a:gd name="connsiteX128" fmla="*/ 227056 w 3689561"/>
              <a:gd name="connsiteY128" fmla="*/ 0 h 359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689561" h="3595078">
                <a:moveTo>
                  <a:pt x="227056" y="0"/>
                </a:moveTo>
                <a:cubicBezTo>
                  <a:pt x="227056" y="0"/>
                  <a:pt x="201205" y="4055"/>
                  <a:pt x="191430" y="11875"/>
                </a:cubicBezTo>
                <a:cubicBezTo>
                  <a:pt x="114691" y="73265"/>
                  <a:pt x="221602" y="29526"/>
                  <a:pt x="132053" y="59377"/>
                </a:cubicBezTo>
                <a:cubicBezTo>
                  <a:pt x="136011" y="87086"/>
                  <a:pt x="135885" y="115694"/>
                  <a:pt x="143928" y="142504"/>
                </a:cubicBezTo>
                <a:cubicBezTo>
                  <a:pt x="152220" y="170145"/>
                  <a:pt x="186739" y="193877"/>
                  <a:pt x="203305" y="213756"/>
                </a:cubicBezTo>
                <a:cubicBezTo>
                  <a:pt x="212442" y="224720"/>
                  <a:pt x="219139" y="237507"/>
                  <a:pt x="227056" y="249382"/>
                </a:cubicBezTo>
                <a:lnTo>
                  <a:pt x="274557" y="391886"/>
                </a:lnTo>
                <a:cubicBezTo>
                  <a:pt x="284215" y="420862"/>
                  <a:pt x="287162" y="440117"/>
                  <a:pt x="310183" y="463138"/>
                </a:cubicBezTo>
                <a:cubicBezTo>
                  <a:pt x="320275" y="473230"/>
                  <a:pt x="333934" y="478971"/>
                  <a:pt x="345809" y="486888"/>
                </a:cubicBezTo>
                <a:cubicBezTo>
                  <a:pt x="413104" y="587828"/>
                  <a:pt x="302266" y="431470"/>
                  <a:pt x="440812" y="570016"/>
                </a:cubicBezTo>
                <a:cubicBezTo>
                  <a:pt x="485289" y="614493"/>
                  <a:pt x="460506" y="600331"/>
                  <a:pt x="512063" y="617517"/>
                </a:cubicBezTo>
                <a:cubicBezTo>
                  <a:pt x="538936" y="698130"/>
                  <a:pt x="499911" y="605364"/>
                  <a:pt x="595191" y="700644"/>
                </a:cubicBezTo>
                <a:cubicBezTo>
                  <a:pt x="674252" y="779705"/>
                  <a:pt x="589107" y="705181"/>
                  <a:pt x="666443" y="748146"/>
                </a:cubicBezTo>
                <a:cubicBezTo>
                  <a:pt x="788939" y="816200"/>
                  <a:pt x="692711" y="780653"/>
                  <a:pt x="773321" y="807522"/>
                </a:cubicBezTo>
                <a:lnTo>
                  <a:pt x="844573" y="855024"/>
                </a:lnTo>
                <a:cubicBezTo>
                  <a:pt x="856448" y="862941"/>
                  <a:pt x="866948" y="873473"/>
                  <a:pt x="880199" y="878774"/>
                </a:cubicBezTo>
                <a:cubicBezTo>
                  <a:pt x="951197" y="907174"/>
                  <a:pt x="919352" y="895784"/>
                  <a:pt x="975201" y="914400"/>
                </a:cubicBezTo>
                <a:cubicBezTo>
                  <a:pt x="1010982" y="938255"/>
                  <a:pt x="1016138" y="943819"/>
                  <a:pt x="1058328" y="961901"/>
                </a:cubicBezTo>
                <a:cubicBezTo>
                  <a:pt x="1110591" y="984300"/>
                  <a:pt x="1107351" y="963423"/>
                  <a:pt x="1165206" y="1021278"/>
                </a:cubicBezTo>
                <a:cubicBezTo>
                  <a:pt x="1177081" y="1033153"/>
                  <a:pt x="1187930" y="1046153"/>
                  <a:pt x="1200832" y="1056904"/>
                </a:cubicBezTo>
                <a:cubicBezTo>
                  <a:pt x="1232399" y="1083210"/>
                  <a:pt x="1246997" y="1083283"/>
                  <a:pt x="1283960" y="1104405"/>
                </a:cubicBezTo>
                <a:cubicBezTo>
                  <a:pt x="1296352" y="1111486"/>
                  <a:pt x="1307972" y="1119860"/>
                  <a:pt x="1319586" y="1128156"/>
                </a:cubicBezTo>
                <a:cubicBezTo>
                  <a:pt x="1335691" y="1139660"/>
                  <a:pt x="1349903" y="1153962"/>
                  <a:pt x="1367087" y="1163782"/>
                </a:cubicBezTo>
                <a:cubicBezTo>
                  <a:pt x="1377955" y="1169992"/>
                  <a:pt x="1390838" y="1171699"/>
                  <a:pt x="1402713" y="1175657"/>
                </a:cubicBezTo>
                <a:cubicBezTo>
                  <a:pt x="1438339" y="1199408"/>
                  <a:pt x="1475337" y="1221219"/>
                  <a:pt x="1509591" y="1246909"/>
                </a:cubicBezTo>
                <a:cubicBezTo>
                  <a:pt x="1568510" y="1291099"/>
                  <a:pt x="1540624" y="1271556"/>
                  <a:pt x="1592718" y="1306286"/>
                </a:cubicBezTo>
                <a:cubicBezTo>
                  <a:pt x="1596676" y="1318161"/>
                  <a:pt x="1598514" y="1330970"/>
                  <a:pt x="1604593" y="1341912"/>
                </a:cubicBezTo>
                <a:cubicBezTo>
                  <a:pt x="1618456" y="1366865"/>
                  <a:pt x="1636261" y="1389413"/>
                  <a:pt x="1652095" y="1413164"/>
                </a:cubicBezTo>
                <a:lnTo>
                  <a:pt x="1675845" y="1448790"/>
                </a:lnTo>
                <a:cubicBezTo>
                  <a:pt x="1683762" y="1460665"/>
                  <a:pt x="1693213" y="1471650"/>
                  <a:pt x="1699596" y="1484416"/>
                </a:cubicBezTo>
                <a:cubicBezTo>
                  <a:pt x="1707513" y="1500250"/>
                  <a:pt x="1712137" y="1518216"/>
                  <a:pt x="1723347" y="1531917"/>
                </a:cubicBezTo>
                <a:cubicBezTo>
                  <a:pt x="1748161" y="1562246"/>
                  <a:pt x="1778765" y="1587335"/>
                  <a:pt x="1806474" y="1615044"/>
                </a:cubicBezTo>
                <a:cubicBezTo>
                  <a:pt x="1818349" y="1626919"/>
                  <a:pt x="1832784" y="1636696"/>
                  <a:pt x="1842100" y="1650670"/>
                </a:cubicBezTo>
                <a:cubicBezTo>
                  <a:pt x="1850017" y="1662545"/>
                  <a:pt x="1855758" y="1676204"/>
                  <a:pt x="1865850" y="1686296"/>
                </a:cubicBezTo>
                <a:cubicBezTo>
                  <a:pt x="1875942" y="1696388"/>
                  <a:pt x="1890809" y="1700565"/>
                  <a:pt x="1901476" y="1710047"/>
                </a:cubicBezTo>
                <a:cubicBezTo>
                  <a:pt x="1926580" y="1732362"/>
                  <a:pt x="1943926" y="1764018"/>
                  <a:pt x="1972728" y="1781299"/>
                </a:cubicBezTo>
                <a:cubicBezTo>
                  <a:pt x="1992520" y="1793174"/>
                  <a:pt x="2014241" y="1802309"/>
                  <a:pt x="2032105" y="1816925"/>
                </a:cubicBezTo>
                <a:cubicBezTo>
                  <a:pt x="2058101" y="1838194"/>
                  <a:pt x="2083204" y="1861306"/>
                  <a:pt x="2103357" y="1888177"/>
                </a:cubicBezTo>
                <a:cubicBezTo>
                  <a:pt x="2129567" y="1923123"/>
                  <a:pt x="2141528" y="1943737"/>
                  <a:pt x="2174609" y="1971304"/>
                </a:cubicBezTo>
                <a:cubicBezTo>
                  <a:pt x="2185573" y="1980441"/>
                  <a:pt x="2198360" y="1987138"/>
                  <a:pt x="2210235" y="1995055"/>
                </a:cubicBezTo>
                <a:cubicBezTo>
                  <a:pt x="2214193" y="2006930"/>
                  <a:pt x="2211924" y="2023405"/>
                  <a:pt x="2222110" y="2030681"/>
                </a:cubicBezTo>
                <a:cubicBezTo>
                  <a:pt x="2242482" y="2045232"/>
                  <a:pt x="2293362" y="2054431"/>
                  <a:pt x="2293362" y="2054431"/>
                </a:cubicBezTo>
                <a:cubicBezTo>
                  <a:pt x="2360656" y="2155371"/>
                  <a:pt x="2249819" y="1999013"/>
                  <a:pt x="2388365" y="2137559"/>
                </a:cubicBezTo>
                <a:cubicBezTo>
                  <a:pt x="2400240" y="2149434"/>
                  <a:pt x="2410734" y="2162874"/>
                  <a:pt x="2423991" y="2173185"/>
                </a:cubicBezTo>
                <a:cubicBezTo>
                  <a:pt x="2446523" y="2190710"/>
                  <a:pt x="2471492" y="2204852"/>
                  <a:pt x="2495243" y="2220686"/>
                </a:cubicBezTo>
                <a:lnTo>
                  <a:pt x="2530869" y="2244437"/>
                </a:lnTo>
                <a:cubicBezTo>
                  <a:pt x="2530874" y="2244440"/>
                  <a:pt x="2602117" y="2291934"/>
                  <a:pt x="2602121" y="2291938"/>
                </a:cubicBezTo>
                <a:cubicBezTo>
                  <a:pt x="2633599" y="2323416"/>
                  <a:pt x="2666614" y="2365748"/>
                  <a:pt x="2708999" y="2386940"/>
                </a:cubicBezTo>
                <a:cubicBezTo>
                  <a:pt x="2720195" y="2392538"/>
                  <a:pt x="2732750" y="2394857"/>
                  <a:pt x="2744625" y="2398816"/>
                </a:cubicBezTo>
                <a:cubicBezTo>
                  <a:pt x="2752542" y="2410691"/>
                  <a:pt x="2758283" y="2424350"/>
                  <a:pt x="2768375" y="2434442"/>
                </a:cubicBezTo>
                <a:cubicBezTo>
                  <a:pt x="2778467" y="2444534"/>
                  <a:pt x="2794603" y="2447451"/>
                  <a:pt x="2804001" y="2458192"/>
                </a:cubicBezTo>
                <a:cubicBezTo>
                  <a:pt x="2822798" y="2479674"/>
                  <a:pt x="2835668" y="2505693"/>
                  <a:pt x="2851502" y="2529444"/>
                </a:cubicBezTo>
                <a:lnTo>
                  <a:pt x="2875253" y="2565070"/>
                </a:lnTo>
                <a:cubicBezTo>
                  <a:pt x="2883170" y="2576945"/>
                  <a:pt x="2888912" y="2590604"/>
                  <a:pt x="2899004" y="2600696"/>
                </a:cubicBezTo>
                <a:cubicBezTo>
                  <a:pt x="2910879" y="2612571"/>
                  <a:pt x="2924319" y="2623065"/>
                  <a:pt x="2934630" y="2636322"/>
                </a:cubicBezTo>
                <a:cubicBezTo>
                  <a:pt x="2952155" y="2658854"/>
                  <a:pt x="2966297" y="2683823"/>
                  <a:pt x="2982131" y="2707574"/>
                </a:cubicBezTo>
                <a:cubicBezTo>
                  <a:pt x="2990048" y="2719449"/>
                  <a:pt x="2994007" y="2735283"/>
                  <a:pt x="3005882" y="2743200"/>
                </a:cubicBezTo>
                <a:lnTo>
                  <a:pt x="3077134" y="2790701"/>
                </a:lnTo>
                <a:cubicBezTo>
                  <a:pt x="3085051" y="2802576"/>
                  <a:pt x="3090792" y="2816235"/>
                  <a:pt x="3100884" y="2826327"/>
                </a:cubicBezTo>
                <a:cubicBezTo>
                  <a:pt x="3110976" y="2836419"/>
                  <a:pt x="3127112" y="2839337"/>
                  <a:pt x="3136510" y="2850078"/>
                </a:cubicBezTo>
                <a:cubicBezTo>
                  <a:pt x="3155307" y="2871560"/>
                  <a:pt x="3163828" y="2901146"/>
                  <a:pt x="3184012" y="2921330"/>
                </a:cubicBezTo>
                <a:lnTo>
                  <a:pt x="3255263" y="2992582"/>
                </a:lnTo>
                <a:cubicBezTo>
                  <a:pt x="3267138" y="3004457"/>
                  <a:pt x="3281573" y="3014234"/>
                  <a:pt x="3290889" y="3028208"/>
                </a:cubicBezTo>
                <a:cubicBezTo>
                  <a:pt x="3322557" y="3075709"/>
                  <a:pt x="3302765" y="3055917"/>
                  <a:pt x="3350266" y="3087585"/>
                </a:cubicBezTo>
                <a:cubicBezTo>
                  <a:pt x="3399209" y="3160998"/>
                  <a:pt x="3344867" y="3089383"/>
                  <a:pt x="3409643" y="3146961"/>
                </a:cubicBezTo>
                <a:cubicBezTo>
                  <a:pt x="3434747" y="3169276"/>
                  <a:pt x="3452948" y="3199581"/>
                  <a:pt x="3480895" y="3218213"/>
                </a:cubicBezTo>
                <a:cubicBezTo>
                  <a:pt x="3492770" y="3226130"/>
                  <a:pt x="3505854" y="3232482"/>
                  <a:pt x="3516521" y="3241964"/>
                </a:cubicBezTo>
                <a:cubicBezTo>
                  <a:pt x="3541625" y="3264279"/>
                  <a:pt x="3564022" y="3289465"/>
                  <a:pt x="3587773" y="3313216"/>
                </a:cubicBezTo>
                <a:lnTo>
                  <a:pt x="3623399" y="3348842"/>
                </a:lnTo>
                <a:cubicBezTo>
                  <a:pt x="3635274" y="3360717"/>
                  <a:pt x="3649709" y="3370494"/>
                  <a:pt x="3659025" y="3384468"/>
                </a:cubicBezTo>
                <a:lnTo>
                  <a:pt x="3682775" y="3420094"/>
                </a:lnTo>
                <a:cubicBezTo>
                  <a:pt x="3660156" y="3487953"/>
                  <a:pt x="3689561" y="3431404"/>
                  <a:pt x="3635274" y="3467595"/>
                </a:cubicBezTo>
                <a:cubicBezTo>
                  <a:pt x="3621300" y="3476911"/>
                  <a:pt x="3613622" y="3493905"/>
                  <a:pt x="3599648" y="3503221"/>
                </a:cubicBezTo>
                <a:cubicBezTo>
                  <a:pt x="3589233" y="3510165"/>
                  <a:pt x="3576493" y="3514012"/>
                  <a:pt x="3564022" y="3515096"/>
                </a:cubicBezTo>
                <a:cubicBezTo>
                  <a:pt x="3485052" y="3521963"/>
                  <a:pt x="3405684" y="3523013"/>
                  <a:pt x="3326515" y="3526972"/>
                </a:cubicBezTo>
                <a:cubicBezTo>
                  <a:pt x="3122190" y="3595078"/>
                  <a:pt x="3298684" y="3540698"/>
                  <a:pt x="2756500" y="3526972"/>
                </a:cubicBezTo>
                <a:lnTo>
                  <a:pt x="2352739" y="3515096"/>
                </a:lnTo>
                <a:cubicBezTo>
                  <a:pt x="2336905" y="3511138"/>
                  <a:pt x="2321447" y="3505128"/>
                  <a:pt x="2305238" y="3503221"/>
                </a:cubicBezTo>
                <a:cubicBezTo>
                  <a:pt x="2253979" y="3497191"/>
                  <a:pt x="2201586" y="3500857"/>
                  <a:pt x="2150858" y="3491346"/>
                </a:cubicBezTo>
                <a:cubicBezTo>
                  <a:pt x="2136830" y="3488716"/>
                  <a:pt x="2128274" y="3473392"/>
                  <a:pt x="2115232" y="3467595"/>
                </a:cubicBezTo>
                <a:cubicBezTo>
                  <a:pt x="2078392" y="3451221"/>
                  <a:pt x="2013610" y="3433541"/>
                  <a:pt x="1972728" y="3431969"/>
                </a:cubicBezTo>
                <a:cubicBezTo>
                  <a:pt x="1790731" y="3424969"/>
                  <a:pt x="1608551" y="3424052"/>
                  <a:pt x="1426463" y="3420094"/>
                </a:cubicBezTo>
                <a:cubicBezTo>
                  <a:pt x="1320857" y="3349688"/>
                  <a:pt x="1380149" y="3406237"/>
                  <a:pt x="1331461" y="3325091"/>
                </a:cubicBezTo>
                <a:cubicBezTo>
                  <a:pt x="1316775" y="3300614"/>
                  <a:pt x="1283960" y="3253839"/>
                  <a:pt x="1283960" y="3253839"/>
                </a:cubicBezTo>
                <a:cubicBezTo>
                  <a:pt x="1280001" y="3158836"/>
                  <a:pt x="1278859" y="3063674"/>
                  <a:pt x="1272084" y="2968831"/>
                </a:cubicBezTo>
                <a:cubicBezTo>
                  <a:pt x="1270316" y="2944084"/>
                  <a:pt x="1255290" y="2910048"/>
                  <a:pt x="1248334" y="2885704"/>
                </a:cubicBezTo>
                <a:cubicBezTo>
                  <a:pt x="1243850" y="2870011"/>
                  <a:pt x="1241148" y="2853836"/>
                  <a:pt x="1236458" y="2838203"/>
                </a:cubicBezTo>
                <a:cubicBezTo>
                  <a:pt x="1229264" y="2814224"/>
                  <a:pt x="1220625" y="2790702"/>
                  <a:pt x="1212708" y="2766951"/>
                </a:cubicBezTo>
                <a:cubicBezTo>
                  <a:pt x="1208750" y="2755076"/>
                  <a:pt x="1207776" y="2741740"/>
                  <a:pt x="1200832" y="2731325"/>
                </a:cubicBezTo>
                <a:lnTo>
                  <a:pt x="1153331" y="2660073"/>
                </a:lnTo>
                <a:cubicBezTo>
                  <a:pt x="1100520" y="2475238"/>
                  <a:pt x="1155627" y="2684194"/>
                  <a:pt x="1117705" y="2481943"/>
                </a:cubicBezTo>
                <a:cubicBezTo>
                  <a:pt x="1111689" y="2449860"/>
                  <a:pt x="1102921" y="2418326"/>
                  <a:pt x="1093954" y="2386940"/>
                </a:cubicBezTo>
                <a:cubicBezTo>
                  <a:pt x="1093938" y="2386884"/>
                  <a:pt x="1064275" y="2297902"/>
                  <a:pt x="1058328" y="2280062"/>
                </a:cubicBezTo>
                <a:lnTo>
                  <a:pt x="1034578" y="2208811"/>
                </a:lnTo>
                <a:cubicBezTo>
                  <a:pt x="1030619" y="2196936"/>
                  <a:pt x="1031553" y="2182036"/>
                  <a:pt x="1022702" y="2173185"/>
                </a:cubicBezTo>
                <a:lnTo>
                  <a:pt x="987076" y="2137559"/>
                </a:lnTo>
                <a:cubicBezTo>
                  <a:pt x="978484" y="2086008"/>
                  <a:pt x="974389" y="2056713"/>
                  <a:pt x="963326" y="2006930"/>
                </a:cubicBezTo>
                <a:cubicBezTo>
                  <a:pt x="959785" y="1990998"/>
                  <a:pt x="957181" y="1974711"/>
                  <a:pt x="951450" y="1959429"/>
                </a:cubicBezTo>
                <a:cubicBezTo>
                  <a:pt x="945234" y="1942853"/>
                  <a:pt x="936808" y="1927107"/>
                  <a:pt x="927700" y="1911927"/>
                </a:cubicBezTo>
                <a:cubicBezTo>
                  <a:pt x="913014" y="1887450"/>
                  <a:pt x="903950" y="1856508"/>
                  <a:pt x="880199" y="1840675"/>
                </a:cubicBezTo>
                <a:cubicBezTo>
                  <a:pt x="770890" y="1767805"/>
                  <a:pt x="941037" y="1884596"/>
                  <a:pt x="797071" y="1769424"/>
                </a:cubicBezTo>
                <a:cubicBezTo>
                  <a:pt x="774781" y="1751592"/>
                  <a:pt x="742946" y="1744758"/>
                  <a:pt x="725819" y="1721922"/>
                </a:cubicBezTo>
                <a:cubicBezTo>
                  <a:pt x="680400" y="1661364"/>
                  <a:pt x="709394" y="1679221"/>
                  <a:pt x="642692" y="1662546"/>
                </a:cubicBezTo>
                <a:lnTo>
                  <a:pt x="571440" y="1555668"/>
                </a:lnTo>
                <a:lnTo>
                  <a:pt x="547689" y="1520042"/>
                </a:lnTo>
                <a:cubicBezTo>
                  <a:pt x="539772" y="1508167"/>
                  <a:pt x="534031" y="1494508"/>
                  <a:pt x="523939" y="1484416"/>
                </a:cubicBezTo>
                <a:lnTo>
                  <a:pt x="488313" y="1448790"/>
                </a:lnTo>
                <a:cubicBezTo>
                  <a:pt x="450094" y="1334131"/>
                  <a:pt x="511375" y="1512380"/>
                  <a:pt x="452687" y="1365662"/>
                </a:cubicBezTo>
                <a:cubicBezTo>
                  <a:pt x="443389" y="1342418"/>
                  <a:pt x="442823" y="1315242"/>
                  <a:pt x="428936" y="1294411"/>
                </a:cubicBezTo>
                <a:cubicBezTo>
                  <a:pt x="421019" y="1282536"/>
                  <a:pt x="410982" y="1271827"/>
                  <a:pt x="405186" y="1258785"/>
                </a:cubicBezTo>
                <a:cubicBezTo>
                  <a:pt x="339635" y="1111293"/>
                  <a:pt x="432690" y="1264415"/>
                  <a:pt x="333934" y="1116281"/>
                </a:cubicBezTo>
                <a:cubicBezTo>
                  <a:pt x="326017" y="1104406"/>
                  <a:pt x="322058" y="1088572"/>
                  <a:pt x="310183" y="1080655"/>
                </a:cubicBezTo>
                <a:cubicBezTo>
                  <a:pt x="258089" y="1045925"/>
                  <a:pt x="285975" y="1065468"/>
                  <a:pt x="227056" y="1021278"/>
                </a:cubicBezTo>
                <a:cubicBezTo>
                  <a:pt x="199204" y="937727"/>
                  <a:pt x="241052" y="1035275"/>
                  <a:pt x="167679" y="961901"/>
                </a:cubicBezTo>
                <a:cubicBezTo>
                  <a:pt x="158828" y="953050"/>
                  <a:pt x="161402" y="937471"/>
                  <a:pt x="155804" y="926275"/>
                </a:cubicBezTo>
                <a:cubicBezTo>
                  <a:pt x="149421" y="913510"/>
                  <a:pt x="139970" y="902525"/>
                  <a:pt x="132053" y="890650"/>
                </a:cubicBezTo>
                <a:cubicBezTo>
                  <a:pt x="124136" y="862941"/>
                  <a:pt x="115291" y="835480"/>
                  <a:pt x="108302" y="807522"/>
                </a:cubicBezTo>
                <a:cubicBezTo>
                  <a:pt x="103407" y="787941"/>
                  <a:pt x="101322" y="767727"/>
                  <a:pt x="96427" y="748146"/>
                </a:cubicBezTo>
                <a:cubicBezTo>
                  <a:pt x="93391" y="736002"/>
                  <a:pt x="87267" y="724740"/>
                  <a:pt x="84552" y="712520"/>
                </a:cubicBezTo>
                <a:cubicBezTo>
                  <a:pt x="79329" y="689015"/>
                  <a:pt x="78516" y="664627"/>
                  <a:pt x="72676" y="641268"/>
                </a:cubicBezTo>
                <a:cubicBezTo>
                  <a:pt x="72668" y="641234"/>
                  <a:pt x="42993" y="552219"/>
                  <a:pt x="37050" y="534390"/>
                </a:cubicBezTo>
                <a:cubicBezTo>
                  <a:pt x="33092" y="522515"/>
                  <a:pt x="28211" y="510908"/>
                  <a:pt x="25175" y="498764"/>
                </a:cubicBezTo>
                <a:cubicBezTo>
                  <a:pt x="10264" y="439118"/>
                  <a:pt x="18461" y="466746"/>
                  <a:pt x="1425" y="415637"/>
                </a:cubicBezTo>
                <a:cubicBezTo>
                  <a:pt x="1804" y="410711"/>
                  <a:pt x="0" y="270946"/>
                  <a:pt x="25175" y="225631"/>
                </a:cubicBezTo>
                <a:cubicBezTo>
                  <a:pt x="39037" y="200678"/>
                  <a:pt x="63649" y="181459"/>
                  <a:pt x="72676" y="154379"/>
                </a:cubicBezTo>
                <a:cubicBezTo>
                  <a:pt x="84435" y="119103"/>
                  <a:pt x="91949" y="75729"/>
                  <a:pt x="120178" y="47501"/>
                </a:cubicBezTo>
                <a:cubicBezTo>
                  <a:pt x="130270" y="37409"/>
                  <a:pt x="143039" y="30134"/>
                  <a:pt x="155804" y="23751"/>
                </a:cubicBezTo>
                <a:cubicBezTo>
                  <a:pt x="167000" y="18153"/>
                  <a:pt x="179083" y="13933"/>
                  <a:pt x="191430" y="11875"/>
                </a:cubicBezTo>
                <a:cubicBezTo>
                  <a:pt x="203144" y="9923"/>
                  <a:pt x="227056" y="0"/>
                  <a:pt x="22705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2" name="Freeform 231"/>
          <p:cNvSpPr/>
          <p:nvPr/>
        </p:nvSpPr>
        <p:spPr>
          <a:xfrm>
            <a:off x="1173192" y="1250830"/>
            <a:ext cx="3456320" cy="2442558"/>
          </a:xfrm>
          <a:custGeom>
            <a:avLst/>
            <a:gdLst>
              <a:gd name="connsiteX0" fmla="*/ 310551 w 3456320"/>
              <a:gd name="connsiteY0" fmla="*/ 94891 h 2442558"/>
              <a:gd name="connsiteX1" fmla="*/ 301925 w 3456320"/>
              <a:gd name="connsiteY1" fmla="*/ 163902 h 2442558"/>
              <a:gd name="connsiteX2" fmla="*/ 284672 w 3456320"/>
              <a:gd name="connsiteY2" fmla="*/ 189781 h 2442558"/>
              <a:gd name="connsiteX3" fmla="*/ 232914 w 3456320"/>
              <a:gd name="connsiteY3" fmla="*/ 215661 h 2442558"/>
              <a:gd name="connsiteX4" fmla="*/ 198408 w 3456320"/>
              <a:gd name="connsiteY4" fmla="*/ 224287 h 2442558"/>
              <a:gd name="connsiteX5" fmla="*/ 155276 w 3456320"/>
              <a:gd name="connsiteY5" fmla="*/ 362310 h 2442558"/>
              <a:gd name="connsiteX6" fmla="*/ 129397 w 3456320"/>
              <a:gd name="connsiteY6" fmla="*/ 370936 h 2442558"/>
              <a:gd name="connsiteX7" fmla="*/ 60385 w 3456320"/>
              <a:gd name="connsiteY7" fmla="*/ 379562 h 2442558"/>
              <a:gd name="connsiteX8" fmla="*/ 0 w 3456320"/>
              <a:gd name="connsiteY8" fmla="*/ 422695 h 2442558"/>
              <a:gd name="connsiteX9" fmla="*/ 25880 w 3456320"/>
              <a:gd name="connsiteY9" fmla="*/ 448574 h 2442558"/>
              <a:gd name="connsiteX10" fmla="*/ 146650 w 3456320"/>
              <a:gd name="connsiteY10" fmla="*/ 457200 h 2442558"/>
              <a:gd name="connsiteX11" fmla="*/ 189782 w 3456320"/>
              <a:gd name="connsiteY11" fmla="*/ 465827 h 2442558"/>
              <a:gd name="connsiteX12" fmla="*/ 267419 w 3456320"/>
              <a:gd name="connsiteY12" fmla="*/ 491706 h 2442558"/>
              <a:gd name="connsiteX13" fmla="*/ 293299 w 3456320"/>
              <a:gd name="connsiteY13" fmla="*/ 500332 h 2442558"/>
              <a:gd name="connsiteX14" fmla="*/ 319178 w 3456320"/>
              <a:gd name="connsiteY14" fmla="*/ 517585 h 2442558"/>
              <a:gd name="connsiteX15" fmla="*/ 345057 w 3456320"/>
              <a:gd name="connsiteY15" fmla="*/ 526212 h 2442558"/>
              <a:gd name="connsiteX16" fmla="*/ 319178 w 3456320"/>
              <a:gd name="connsiteY16" fmla="*/ 543464 h 2442558"/>
              <a:gd name="connsiteX17" fmla="*/ 138023 w 3456320"/>
              <a:gd name="connsiteY17" fmla="*/ 552091 h 2442558"/>
              <a:gd name="connsiteX18" fmla="*/ 69012 w 3456320"/>
              <a:gd name="connsiteY18" fmla="*/ 569344 h 2442558"/>
              <a:gd name="connsiteX19" fmla="*/ 43133 w 3456320"/>
              <a:gd name="connsiteY19" fmla="*/ 586596 h 2442558"/>
              <a:gd name="connsiteX20" fmla="*/ 25880 w 3456320"/>
              <a:gd name="connsiteY20" fmla="*/ 612476 h 2442558"/>
              <a:gd name="connsiteX21" fmla="*/ 138023 w 3456320"/>
              <a:gd name="connsiteY21" fmla="*/ 655608 h 2442558"/>
              <a:gd name="connsiteX22" fmla="*/ 207034 w 3456320"/>
              <a:gd name="connsiteY22" fmla="*/ 715993 h 2442558"/>
              <a:gd name="connsiteX23" fmla="*/ 146650 w 3456320"/>
              <a:gd name="connsiteY23" fmla="*/ 785004 h 2442558"/>
              <a:gd name="connsiteX24" fmla="*/ 120770 w 3456320"/>
              <a:gd name="connsiteY24" fmla="*/ 802257 h 2442558"/>
              <a:gd name="connsiteX25" fmla="*/ 129397 w 3456320"/>
              <a:gd name="connsiteY25" fmla="*/ 862642 h 2442558"/>
              <a:gd name="connsiteX26" fmla="*/ 155276 w 3456320"/>
              <a:gd name="connsiteY26" fmla="*/ 871268 h 2442558"/>
              <a:gd name="connsiteX27" fmla="*/ 181155 w 3456320"/>
              <a:gd name="connsiteY27" fmla="*/ 888521 h 2442558"/>
              <a:gd name="connsiteX28" fmla="*/ 439948 w 3456320"/>
              <a:gd name="connsiteY28" fmla="*/ 897147 h 2442558"/>
              <a:gd name="connsiteX29" fmla="*/ 500333 w 3456320"/>
              <a:gd name="connsiteY29" fmla="*/ 914400 h 2442558"/>
              <a:gd name="connsiteX30" fmla="*/ 526212 w 3456320"/>
              <a:gd name="connsiteY30" fmla="*/ 931653 h 2442558"/>
              <a:gd name="connsiteX31" fmla="*/ 586597 w 3456320"/>
              <a:gd name="connsiteY31" fmla="*/ 948906 h 2442558"/>
              <a:gd name="connsiteX32" fmla="*/ 612476 w 3456320"/>
              <a:gd name="connsiteY32" fmla="*/ 966159 h 2442558"/>
              <a:gd name="connsiteX33" fmla="*/ 655608 w 3456320"/>
              <a:gd name="connsiteY33" fmla="*/ 974785 h 2442558"/>
              <a:gd name="connsiteX34" fmla="*/ 681487 w 3456320"/>
              <a:gd name="connsiteY34" fmla="*/ 983412 h 2442558"/>
              <a:gd name="connsiteX35" fmla="*/ 707366 w 3456320"/>
              <a:gd name="connsiteY35" fmla="*/ 1035170 h 2442558"/>
              <a:gd name="connsiteX36" fmla="*/ 724619 w 3456320"/>
              <a:gd name="connsiteY36" fmla="*/ 1086928 h 2442558"/>
              <a:gd name="connsiteX37" fmla="*/ 750499 w 3456320"/>
              <a:gd name="connsiteY37" fmla="*/ 1112808 h 2442558"/>
              <a:gd name="connsiteX38" fmla="*/ 776378 w 3456320"/>
              <a:gd name="connsiteY38" fmla="*/ 1121434 h 2442558"/>
              <a:gd name="connsiteX39" fmla="*/ 879895 w 3456320"/>
              <a:gd name="connsiteY39" fmla="*/ 1138687 h 2442558"/>
              <a:gd name="connsiteX40" fmla="*/ 931653 w 3456320"/>
              <a:gd name="connsiteY40" fmla="*/ 1173193 h 2442558"/>
              <a:gd name="connsiteX41" fmla="*/ 957533 w 3456320"/>
              <a:gd name="connsiteY41" fmla="*/ 1181819 h 2442558"/>
              <a:gd name="connsiteX42" fmla="*/ 1000665 w 3456320"/>
              <a:gd name="connsiteY42" fmla="*/ 1233578 h 2442558"/>
              <a:gd name="connsiteX43" fmla="*/ 1017917 w 3456320"/>
              <a:gd name="connsiteY43" fmla="*/ 1259457 h 2442558"/>
              <a:gd name="connsiteX44" fmla="*/ 1052423 w 3456320"/>
              <a:gd name="connsiteY44" fmla="*/ 1337095 h 2442558"/>
              <a:gd name="connsiteX45" fmla="*/ 1104182 w 3456320"/>
              <a:gd name="connsiteY45" fmla="*/ 1388853 h 2442558"/>
              <a:gd name="connsiteX46" fmla="*/ 1155940 w 3456320"/>
              <a:gd name="connsiteY46" fmla="*/ 1406106 h 2442558"/>
              <a:gd name="connsiteX47" fmla="*/ 2078966 w 3456320"/>
              <a:gd name="connsiteY47" fmla="*/ 1397479 h 2442558"/>
              <a:gd name="connsiteX48" fmla="*/ 2139351 w 3456320"/>
              <a:gd name="connsiteY48" fmla="*/ 1388853 h 2442558"/>
              <a:gd name="connsiteX49" fmla="*/ 2251495 w 3456320"/>
              <a:gd name="connsiteY49" fmla="*/ 1362974 h 2442558"/>
              <a:gd name="connsiteX50" fmla="*/ 2294627 w 3456320"/>
              <a:gd name="connsiteY50" fmla="*/ 1354347 h 2442558"/>
              <a:gd name="connsiteX51" fmla="*/ 3174521 w 3456320"/>
              <a:gd name="connsiteY51" fmla="*/ 1362974 h 2442558"/>
              <a:gd name="connsiteX52" fmla="*/ 3200400 w 3456320"/>
              <a:gd name="connsiteY52" fmla="*/ 1380227 h 2442558"/>
              <a:gd name="connsiteX53" fmla="*/ 3217653 w 3456320"/>
              <a:gd name="connsiteY53" fmla="*/ 1431985 h 2442558"/>
              <a:gd name="connsiteX54" fmla="*/ 3226280 w 3456320"/>
              <a:gd name="connsiteY54" fmla="*/ 1457864 h 2442558"/>
              <a:gd name="connsiteX55" fmla="*/ 3234906 w 3456320"/>
              <a:gd name="connsiteY55" fmla="*/ 1483744 h 2442558"/>
              <a:gd name="connsiteX56" fmla="*/ 3217653 w 3456320"/>
              <a:gd name="connsiteY56" fmla="*/ 1604513 h 2442558"/>
              <a:gd name="connsiteX57" fmla="*/ 3148642 w 3456320"/>
              <a:gd name="connsiteY57" fmla="*/ 1682151 h 2442558"/>
              <a:gd name="connsiteX58" fmla="*/ 3105510 w 3456320"/>
              <a:gd name="connsiteY58" fmla="*/ 1733910 h 2442558"/>
              <a:gd name="connsiteX59" fmla="*/ 3088257 w 3456320"/>
              <a:gd name="connsiteY59" fmla="*/ 1759789 h 2442558"/>
              <a:gd name="connsiteX60" fmla="*/ 3027872 w 3456320"/>
              <a:gd name="connsiteY60" fmla="*/ 1794295 h 2442558"/>
              <a:gd name="connsiteX61" fmla="*/ 2976114 w 3456320"/>
              <a:gd name="connsiteY61" fmla="*/ 1820174 h 2442558"/>
              <a:gd name="connsiteX62" fmla="*/ 2932982 w 3456320"/>
              <a:gd name="connsiteY62" fmla="*/ 1871932 h 2442558"/>
              <a:gd name="connsiteX63" fmla="*/ 2907102 w 3456320"/>
              <a:gd name="connsiteY63" fmla="*/ 1889185 h 2442558"/>
              <a:gd name="connsiteX64" fmla="*/ 2846717 w 3456320"/>
              <a:gd name="connsiteY64" fmla="*/ 1966823 h 2442558"/>
              <a:gd name="connsiteX65" fmla="*/ 2838091 w 3456320"/>
              <a:gd name="connsiteY65" fmla="*/ 2018581 h 2442558"/>
              <a:gd name="connsiteX66" fmla="*/ 2820838 w 3456320"/>
              <a:gd name="connsiteY66" fmla="*/ 2070340 h 2442558"/>
              <a:gd name="connsiteX67" fmla="*/ 2803585 w 3456320"/>
              <a:gd name="connsiteY67" fmla="*/ 2122098 h 2442558"/>
              <a:gd name="connsiteX68" fmla="*/ 2786333 w 3456320"/>
              <a:gd name="connsiteY68" fmla="*/ 2173857 h 2442558"/>
              <a:gd name="connsiteX69" fmla="*/ 2777706 w 3456320"/>
              <a:gd name="connsiteY69" fmla="*/ 2199736 h 2442558"/>
              <a:gd name="connsiteX70" fmla="*/ 2769080 w 3456320"/>
              <a:gd name="connsiteY70" fmla="*/ 2251495 h 2442558"/>
              <a:gd name="connsiteX71" fmla="*/ 2751827 w 3456320"/>
              <a:gd name="connsiteY71" fmla="*/ 2303253 h 2442558"/>
              <a:gd name="connsiteX72" fmla="*/ 2760453 w 3456320"/>
              <a:gd name="connsiteY72" fmla="*/ 2432649 h 2442558"/>
              <a:gd name="connsiteX73" fmla="*/ 2786333 w 3456320"/>
              <a:gd name="connsiteY73" fmla="*/ 2415396 h 2442558"/>
              <a:gd name="connsiteX74" fmla="*/ 2820838 w 3456320"/>
              <a:gd name="connsiteY74" fmla="*/ 2389517 h 2442558"/>
              <a:gd name="connsiteX75" fmla="*/ 2872597 w 3456320"/>
              <a:gd name="connsiteY75" fmla="*/ 2355012 h 2442558"/>
              <a:gd name="connsiteX76" fmla="*/ 2898476 w 3456320"/>
              <a:gd name="connsiteY76" fmla="*/ 2337759 h 2442558"/>
              <a:gd name="connsiteX77" fmla="*/ 2924355 w 3456320"/>
              <a:gd name="connsiteY77" fmla="*/ 2329132 h 2442558"/>
              <a:gd name="connsiteX78" fmla="*/ 2958861 w 3456320"/>
              <a:gd name="connsiteY78" fmla="*/ 2251495 h 2442558"/>
              <a:gd name="connsiteX79" fmla="*/ 2976114 w 3456320"/>
              <a:gd name="connsiteY79" fmla="*/ 2173857 h 2442558"/>
              <a:gd name="connsiteX80" fmla="*/ 2993366 w 3456320"/>
              <a:gd name="connsiteY80" fmla="*/ 2122098 h 2442558"/>
              <a:gd name="connsiteX81" fmla="*/ 3019246 w 3456320"/>
              <a:gd name="connsiteY81" fmla="*/ 2113472 h 2442558"/>
              <a:gd name="connsiteX82" fmla="*/ 3096883 w 3456320"/>
              <a:gd name="connsiteY82" fmla="*/ 2061713 h 2442558"/>
              <a:gd name="connsiteX83" fmla="*/ 3122763 w 3456320"/>
              <a:gd name="connsiteY83" fmla="*/ 2044461 h 2442558"/>
              <a:gd name="connsiteX84" fmla="*/ 3174521 w 3456320"/>
              <a:gd name="connsiteY84" fmla="*/ 2018581 h 2442558"/>
              <a:gd name="connsiteX85" fmla="*/ 3234906 w 3456320"/>
              <a:gd name="connsiteY85" fmla="*/ 2001328 h 2442558"/>
              <a:gd name="connsiteX86" fmla="*/ 3269412 w 3456320"/>
              <a:gd name="connsiteY86" fmla="*/ 1984076 h 2442558"/>
              <a:gd name="connsiteX87" fmla="*/ 3295291 w 3456320"/>
              <a:gd name="connsiteY87" fmla="*/ 1975449 h 2442558"/>
              <a:gd name="connsiteX88" fmla="*/ 3338423 w 3456320"/>
              <a:gd name="connsiteY88" fmla="*/ 1932317 h 2442558"/>
              <a:gd name="connsiteX89" fmla="*/ 3381555 w 3456320"/>
              <a:gd name="connsiteY89" fmla="*/ 1897812 h 2442558"/>
              <a:gd name="connsiteX90" fmla="*/ 3398808 w 3456320"/>
              <a:gd name="connsiteY90" fmla="*/ 1871932 h 2442558"/>
              <a:gd name="connsiteX91" fmla="*/ 3441940 w 3456320"/>
              <a:gd name="connsiteY91" fmla="*/ 1828800 h 2442558"/>
              <a:gd name="connsiteX92" fmla="*/ 3433314 w 3456320"/>
              <a:gd name="connsiteY92" fmla="*/ 1673525 h 2442558"/>
              <a:gd name="connsiteX93" fmla="*/ 3424687 w 3456320"/>
              <a:gd name="connsiteY93" fmla="*/ 1647645 h 2442558"/>
              <a:gd name="connsiteX94" fmla="*/ 3416061 w 3456320"/>
              <a:gd name="connsiteY94" fmla="*/ 1380227 h 2442558"/>
              <a:gd name="connsiteX95" fmla="*/ 3355676 w 3456320"/>
              <a:gd name="connsiteY95" fmla="*/ 1302589 h 2442558"/>
              <a:gd name="connsiteX96" fmla="*/ 3295291 w 3456320"/>
              <a:gd name="connsiteY96" fmla="*/ 1276710 h 2442558"/>
              <a:gd name="connsiteX97" fmla="*/ 3243533 w 3456320"/>
              <a:gd name="connsiteY97" fmla="*/ 1259457 h 2442558"/>
              <a:gd name="connsiteX98" fmla="*/ 2898476 w 3456320"/>
              <a:gd name="connsiteY98" fmla="*/ 1242204 h 2442558"/>
              <a:gd name="connsiteX99" fmla="*/ 2329133 w 3456320"/>
              <a:gd name="connsiteY99" fmla="*/ 1233578 h 2442558"/>
              <a:gd name="connsiteX100" fmla="*/ 2277374 w 3456320"/>
              <a:gd name="connsiteY100" fmla="*/ 1224951 h 2442558"/>
              <a:gd name="connsiteX101" fmla="*/ 2225616 w 3456320"/>
              <a:gd name="connsiteY101" fmla="*/ 1207698 h 2442558"/>
              <a:gd name="connsiteX102" fmla="*/ 2199736 w 3456320"/>
              <a:gd name="connsiteY102" fmla="*/ 1199072 h 2442558"/>
              <a:gd name="connsiteX103" fmla="*/ 2165231 w 3456320"/>
              <a:gd name="connsiteY103" fmla="*/ 1190445 h 2442558"/>
              <a:gd name="connsiteX104" fmla="*/ 1932317 w 3456320"/>
              <a:gd name="connsiteY104" fmla="*/ 1199072 h 2442558"/>
              <a:gd name="connsiteX105" fmla="*/ 1854680 w 3456320"/>
              <a:gd name="connsiteY105" fmla="*/ 1250830 h 2442558"/>
              <a:gd name="connsiteX106" fmla="*/ 1794295 w 3456320"/>
              <a:gd name="connsiteY106" fmla="*/ 1268083 h 2442558"/>
              <a:gd name="connsiteX107" fmla="*/ 1733910 w 3456320"/>
              <a:gd name="connsiteY107" fmla="*/ 1276710 h 2442558"/>
              <a:gd name="connsiteX108" fmla="*/ 1242204 w 3456320"/>
              <a:gd name="connsiteY108" fmla="*/ 1268083 h 2442558"/>
              <a:gd name="connsiteX109" fmla="*/ 1190446 w 3456320"/>
              <a:gd name="connsiteY109" fmla="*/ 1224951 h 2442558"/>
              <a:gd name="connsiteX110" fmla="*/ 1155940 w 3456320"/>
              <a:gd name="connsiteY110" fmla="*/ 1173193 h 2442558"/>
              <a:gd name="connsiteX111" fmla="*/ 1121434 w 3456320"/>
              <a:gd name="connsiteY111" fmla="*/ 1121434 h 2442558"/>
              <a:gd name="connsiteX112" fmla="*/ 1104182 w 3456320"/>
              <a:gd name="connsiteY112" fmla="*/ 1095555 h 2442558"/>
              <a:gd name="connsiteX113" fmla="*/ 1052423 w 3456320"/>
              <a:gd name="connsiteY113" fmla="*/ 1078302 h 2442558"/>
              <a:gd name="connsiteX114" fmla="*/ 1026544 w 3456320"/>
              <a:gd name="connsiteY114" fmla="*/ 1061049 h 2442558"/>
              <a:gd name="connsiteX115" fmla="*/ 931653 w 3456320"/>
              <a:gd name="connsiteY115" fmla="*/ 1043796 h 2442558"/>
              <a:gd name="connsiteX116" fmla="*/ 879895 w 3456320"/>
              <a:gd name="connsiteY116" fmla="*/ 1017917 h 2442558"/>
              <a:gd name="connsiteX117" fmla="*/ 862642 w 3456320"/>
              <a:gd name="connsiteY117" fmla="*/ 966159 h 2442558"/>
              <a:gd name="connsiteX118" fmla="*/ 845389 w 3456320"/>
              <a:gd name="connsiteY118" fmla="*/ 914400 h 2442558"/>
              <a:gd name="connsiteX119" fmla="*/ 836763 w 3456320"/>
              <a:gd name="connsiteY119" fmla="*/ 888521 h 2442558"/>
              <a:gd name="connsiteX120" fmla="*/ 741872 w 3456320"/>
              <a:gd name="connsiteY120" fmla="*/ 845389 h 2442558"/>
              <a:gd name="connsiteX121" fmla="*/ 664234 w 3456320"/>
              <a:gd name="connsiteY121" fmla="*/ 819510 h 2442558"/>
              <a:gd name="connsiteX122" fmla="*/ 638355 w 3456320"/>
              <a:gd name="connsiteY122" fmla="*/ 810883 h 2442558"/>
              <a:gd name="connsiteX123" fmla="*/ 603850 w 3456320"/>
              <a:gd name="connsiteY123" fmla="*/ 802257 h 2442558"/>
              <a:gd name="connsiteX124" fmla="*/ 422695 w 3456320"/>
              <a:gd name="connsiteY124" fmla="*/ 810883 h 2442558"/>
              <a:gd name="connsiteX125" fmla="*/ 276046 w 3456320"/>
              <a:gd name="connsiteY125" fmla="*/ 793630 h 2442558"/>
              <a:gd name="connsiteX126" fmla="*/ 250166 w 3456320"/>
              <a:gd name="connsiteY126" fmla="*/ 776378 h 2442558"/>
              <a:gd name="connsiteX127" fmla="*/ 276046 w 3456320"/>
              <a:gd name="connsiteY127" fmla="*/ 759125 h 2442558"/>
              <a:gd name="connsiteX128" fmla="*/ 301925 w 3456320"/>
              <a:gd name="connsiteY128" fmla="*/ 707366 h 2442558"/>
              <a:gd name="connsiteX129" fmla="*/ 293299 w 3456320"/>
              <a:gd name="connsiteY129" fmla="*/ 681487 h 2442558"/>
              <a:gd name="connsiteX130" fmla="*/ 370936 w 3456320"/>
              <a:gd name="connsiteY130" fmla="*/ 672861 h 2442558"/>
              <a:gd name="connsiteX131" fmla="*/ 508959 w 3456320"/>
              <a:gd name="connsiteY131" fmla="*/ 664234 h 2442558"/>
              <a:gd name="connsiteX132" fmla="*/ 612476 w 3456320"/>
              <a:gd name="connsiteY132" fmla="*/ 655608 h 2442558"/>
              <a:gd name="connsiteX133" fmla="*/ 638355 w 3456320"/>
              <a:gd name="connsiteY133" fmla="*/ 629728 h 2442558"/>
              <a:gd name="connsiteX134" fmla="*/ 629729 w 3456320"/>
              <a:gd name="connsiteY134" fmla="*/ 534838 h 2442558"/>
              <a:gd name="connsiteX135" fmla="*/ 621102 w 3456320"/>
              <a:gd name="connsiteY135" fmla="*/ 508959 h 2442558"/>
              <a:gd name="connsiteX136" fmla="*/ 577970 w 3456320"/>
              <a:gd name="connsiteY136" fmla="*/ 500332 h 2442558"/>
              <a:gd name="connsiteX137" fmla="*/ 379563 w 3456320"/>
              <a:gd name="connsiteY137" fmla="*/ 474453 h 2442558"/>
              <a:gd name="connsiteX138" fmla="*/ 353683 w 3456320"/>
              <a:gd name="connsiteY138" fmla="*/ 457200 h 2442558"/>
              <a:gd name="connsiteX139" fmla="*/ 224287 w 3456320"/>
              <a:gd name="connsiteY139" fmla="*/ 422695 h 2442558"/>
              <a:gd name="connsiteX140" fmla="*/ 267419 w 3456320"/>
              <a:gd name="connsiteY140" fmla="*/ 379562 h 2442558"/>
              <a:gd name="connsiteX141" fmla="*/ 241540 w 3456320"/>
              <a:gd name="connsiteY141" fmla="*/ 362310 h 2442558"/>
              <a:gd name="connsiteX142" fmla="*/ 241540 w 3456320"/>
              <a:gd name="connsiteY142" fmla="*/ 284672 h 2442558"/>
              <a:gd name="connsiteX143" fmla="*/ 293299 w 3456320"/>
              <a:gd name="connsiteY143" fmla="*/ 258793 h 2442558"/>
              <a:gd name="connsiteX144" fmla="*/ 345057 w 3456320"/>
              <a:gd name="connsiteY144" fmla="*/ 241540 h 2442558"/>
              <a:gd name="connsiteX145" fmla="*/ 370936 w 3456320"/>
              <a:gd name="connsiteY145" fmla="*/ 224287 h 2442558"/>
              <a:gd name="connsiteX146" fmla="*/ 345057 w 3456320"/>
              <a:gd name="connsiteY146" fmla="*/ 86264 h 2442558"/>
              <a:gd name="connsiteX147" fmla="*/ 319178 w 3456320"/>
              <a:gd name="connsiteY147" fmla="*/ 69012 h 2442558"/>
              <a:gd name="connsiteX148" fmla="*/ 293299 w 3456320"/>
              <a:gd name="connsiteY148" fmla="*/ 43132 h 2442558"/>
              <a:gd name="connsiteX149" fmla="*/ 301925 w 3456320"/>
              <a:gd name="connsiteY149" fmla="*/ 77638 h 2442558"/>
              <a:gd name="connsiteX150" fmla="*/ 310551 w 3456320"/>
              <a:gd name="connsiteY150" fmla="*/ 94891 h 244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456320" h="2442558">
                <a:moveTo>
                  <a:pt x="310551" y="94891"/>
                </a:moveTo>
                <a:cubicBezTo>
                  <a:pt x="310551" y="109268"/>
                  <a:pt x="308025" y="141536"/>
                  <a:pt x="301925" y="163902"/>
                </a:cubicBezTo>
                <a:cubicBezTo>
                  <a:pt x="299197" y="173904"/>
                  <a:pt x="292003" y="182450"/>
                  <a:pt x="284672" y="189781"/>
                </a:cubicBezTo>
                <a:cubicBezTo>
                  <a:pt x="269550" y="204903"/>
                  <a:pt x="252558" y="210048"/>
                  <a:pt x="232914" y="215661"/>
                </a:cubicBezTo>
                <a:cubicBezTo>
                  <a:pt x="221514" y="218918"/>
                  <a:pt x="209910" y="221412"/>
                  <a:pt x="198408" y="224287"/>
                </a:cubicBezTo>
                <a:cubicBezTo>
                  <a:pt x="103388" y="366814"/>
                  <a:pt x="227962" y="162420"/>
                  <a:pt x="155276" y="362310"/>
                </a:cubicBezTo>
                <a:cubicBezTo>
                  <a:pt x="152169" y="370855"/>
                  <a:pt x="138343" y="369309"/>
                  <a:pt x="129397" y="370936"/>
                </a:cubicBezTo>
                <a:cubicBezTo>
                  <a:pt x="106588" y="375083"/>
                  <a:pt x="83389" y="376687"/>
                  <a:pt x="60385" y="379562"/>
                </a:cubicBezTo>
                <a:cubicBezTo>
                  <a:pt x="0" y="399691"/>
                  <a:pt x="14378" y="379562"/>
                  <a:pt x="0" y="422695"/>
                </a:cubicBezTo>
                <a:cubicBezTo>
                  <a:pt x="8627" y="431321"/>
                  <a:pt x="14005" y="445780"/>
                  <a:pt x="25880" y="448574"/>
                </a:cubicBezTo>
                <a:cubicBezTo>
                  <a:pt x="65166" y="457818"/>
                  <a:pt x="106513" y="452975"/>
                  <a:pt x="146650" y="457200"/>
                </a:cubicBezTo>
                <a:cubicBezTo>
                  <a:pt x="161232" y="458735"/>
                  <a:pt x="175637" y="461969"/>
                  <a:pt x="189782" y="465827"/>
                </a:cubicBezTo>
                <a:cubicBezTo>
                  <a:pt x="189831" y="465840"/>
                  <a:pt x="254455" y="487385"/>
                  <a:pt x="267419" y="491706"/>
                </a:cubicBezTo>
                <a:lnTo>
                  <a:pt x="293299" y="500332"/>
                </a:lnTo>
                <a:cubicBezTo>
                  <a:pt x="301925" y="506083"/>
                  <a:pt x="309905" y="512948"/>
                  <a:pt x="319178" y="517585"/>
                </a:cubicBezTo>
                <a:cubicBezTo>
                  <a:pt x="327311" y="521652"/>
                  <a:pt x="345057" y="517119"/>
                  <a:pt x="345057" y="526212"/>
                </a:cubicBezTo>
                <a:cubicBezTo>
                  <a:pt x="345057" y="536579"/>
                  <a:pt x="329465" y="542178"/>
                  <a:pt x="319178" y="543464"/>
                </a:cubicBezTo>
                <a:cubicBezTo>
                  <a:pt x="259191" y="550962"/>
                  <a:pt x="198408" y="549215"/>
                  <a:pt x="138023" y="552091"/>
                </a:cubicBezTo>
                <a:cubicBezTo>
                  <a:pt x="121611" y="555373"/>
                  <a:pt x="86700" y="560500"/>
                  <a:pt x="69012" y="569344"/>
                </a:cubicBezTo>
                <a:cubicBezTo>
                  <a:pt x="59739" y="573980"/>
                  <a:pt x="51759" y="580845"/>
                  <a:pt x="43133" y="586596"/>
                </a:cubicBezTo>
                <a:cubicBezTo>
                  <a:pt x="37382" y="595223"/>
                  <a:pt x="20736" y="603474"/>
                  <a:pt x="25880" y="612476"/>
                </a:cubicBezTo>
                <a:cubicBezTo>
                  <a:pt x="48262" y="651646"/>
                  <a:pt x="102507" y="650534"/>
                  <a:pt x="138023" y="655608"/>
                </a:cubicBezTo>
                <a:cubicBezTo>
                  <a:pt x="198409" y="695864"/>
                  <a:pt x="178281" y="672860"/>
                  <a:pt x="207034" y="715993"/>
                </a:cubicBezTo>
                <a:cubicBezTo>
                  <a:pt x="193379" y="770614"/>
                  <a:pt x="208272" y="743922"/>
                  <a:pt x="146650" y="785004"/>
                </a:cubicBezTo>
                <a:lnTo>
                  <a:pt x="120770" y="802257"/>
                </a:lnTo>
                <a:cubicBezTo>
                  <a:pt x="123646" y="822385"/>
                  <a:pt x="120304" y="844456"/>
                  <a:pt x="129397" y="862642"/>
                </a:cubicBezTo>
                <a:cubicBezTo>
                  <a:pt x="133464" y="870775"/>
                  <a:pt x="147143" y="867202"/>
                  <a:pt x="155276" y="871268"/>
                </a:cubicBezTo>
                <a:cubicBezTo>
                  <a:pt x="164549" y="875905"/>
                  <a:pt x="170830" y="887582"/>
                  <a:pt x="181155" y="888521"/>
                </a:cubicBezTo>
                <a:cubicBezTo>
                  <a:pt x="267113" y="896335"/>
                  <a:pt x="353684" y="894272"/>
                  <a:pt x="439948" y="897147"/>
                </a:cubicBezTo>
                <a:cubicBezTo>
                  <a:pt x="450997" y="899909"/>
                  <a:pt x="487963" y="908215"/>
                  <a:pt x="500333" y="914400"/>
                </a:cubicBezTo>
                <a:cubicBezTo>
                  <a:pt x="509606" y="919036"/>
                  <a:pt x="516939" y="927016"/>
                  <a:pt x="526212" y="931653"/>
                </a:cubicBezTo>
                <a:cubicBezTo>
                  <a:pt x="538584" y="937839"/>
                  <a:pt x="575546" y="946143"/>
                  <a:pt x="586597" y="948906"/>
                </a:cubicBezTo>
                <a:cubicBezTo>
                  <a:pt x="595223" y="954657"/>
                  <a:pt x="602768" y="962519"/>
                  <a:pt x="612476" y="966159"/>
                </a:cubicBezTo>
                <a:cubicBezTo>
                  <a:pt x="626204" y="971307"/>
                  <a:pt x="641384" y="971229"/>
                  <a:pt x="655608" y="974785"/>
                </a:cubicBezTo>
                <a:cubicBezTo>
                  <a:pt x="664430" y="976990"/>
                  <a:pt x="672861" y="980536"/>
                  <a:pt x="681487" y="983412"/>
                </a:cubicBezTo>
                <a:cubicBezTo>
                  <a:pt x="712953" y="1077804"/>
                  <a:pt x="662768" y="934824"/>
                  <a:pt x="707366" y="1035170"/>
                </a:cubicBezTo>
                <a:cubicBezTo>
                  <a:pt x="714752" y="1051789"/>
                  <a:pt x="711760" y="1074069"/>
                  <a:pt x="724619" y="1086928"/>
                </a:cubicBezTo>
                <a:cubicBezTo>
                  <a:pt x="733246" y="1095555"/>
                  <a:pt x="740348" y="1106041"/>
                  <a:pt x="750499" y="1112808"/>
                </a:cubicBezTo>
                <a:cubicBezTo>
                  <a:pt x="758065" y="1117852"/>
                  <a:pt x="767557" y="1119229"/>
                  <a:pt x="776378" y="1121434"/>
                </a:cubicBezTo>
                <a:cubicBezTo>
                  <a:pt x="810024" y="1129846"/>
                  <a:pt x="845798" y="1133816"/>
                  <a:pt x="879895" y="1138687"/>
                </a:cubicBezTo>
                <a:cubicBezTo>
                  <a:pt x="941430" y="1159198"/>
                  <a:pt x="867033" y="1130113"/>
                  <a:pt x="931653" y="1173193"/>
                </a:cubicBezTo>
                <a:cubicBezTo>
                  <a:pt x="939219" y="1178237"/>
                  <a:pt x="948906" y="1178944"/>
                  <a:pt x="957533" y="1181819"/>
                </a:cubicBezTo>
                <a:cubicBezTo>
                  <a:pt x="998184" y="1208920"/>
                  <a:pt x="973725" y="1186432"/>
                  <a:pt x="1000665" y="1233578"/>
                </a:cubicBezTo>
                <a:cubicBezTo>
                  <a:pt x="1005809" y="1242580"/>
                  <a:pt x="1013706" y="1249983"/>
                  <a:pt x="1017917" y="1259457"/>
                </a:cubicBezTo>
                <a:cubicBezTo>
                  <a:pt x="1036148" y="1300477"/>
                  <a:pt x="1026394" y="1307813"/>
                  <a:pt x="1052423" y="1337095"/>
                </a:cubicBezTo>
                <a:cubicBezTo>
                  <a:pt x="1068633" y="1355331"/>
                  <a:pt x="1081035" y="1381137"/>
                  <a:pt x="1104182" y="1388853"/>
                </a:cubicBezTo>
                <a:lnTo>
                  <a:pt x="1155940" y="1406106"/>
                </a:lnTo>
                <a:lnTo>
                  <a:pt x="2078966" y="1397479"/>
                </a:lnTo>
                <a:cubicBezTo>
                  <a:pt x="2099296" y="1397122"/>
                  <a:pt x="2119295" y="1392196"/>
                  <a:pt x="2139351" y="1388853"/>
                </a:cubicBezTo>
                <a:cubicBezTo>
                  <a:pt x="2216527" y="1375991"/>
                  <a:pt x="2150805" y="1383113"/>
                  <a:pt x="2251495" y="1362974"/>
                </a:cubicBezTo>
                <a:lnTo>
                  <a:pt x="2294627" y="1354347"/>
                </a:lnTo>
                <a:lnTo>
                  <a:pt x="3174521" y="1362974"/>
                </a:lnTo>
                <a:cubicBezTo>
                  <a:pt x="3184884" y="1363270"/>
                  <a:pt x="3194905" y="1371435"/>
                  <a:pt x="3200400" y="1380227"/>
                </a:cubicBezTo>
                <a:cubicBezTo>
                  <a:pt x="3210039" y="1395649"/>
                  <a:pt x="3211902" y="1414732"/>
                  <a:pt x="3217653" y="1431985"/>
                </a:cubicBezTo>
                <a:lnTo>
                  <a:pt x="3226280" y="1457864"/>
                </a:lnTo>
                <a:lnTo>
                  <a:pt x="3234906" y="1483744"/>
                </a:lnTo>
                <a:cubicBezTo>
                  <a:pt x="3232701" y="1507998"/>
                  <a:pt x="3234250" y="1571319"/>
                  <a:pt x="3217653" y="1604513"/>
                </a:cubicBezTo>
                <a:cubicBezTo>
                  <a:pt x="3192541" y="1654735"/>
                  <a:pt x="3194375" y="1613553"/>
                  <a:pt x="3148642" y="1682151"/>
                </a:cubicBezTo>
                <a:cubicBezTo>
                  <a:pt x="3105806" y="1746403"/>
                  <a:pt x="3160860" y="1667489"/>
                  <a:pt x="3105510" y="1733910"/>
                </a:cubicBezTo>
                <a:cubicBezTo>
                  <a:pt x="3098873" y="1741875"/>
                  <a:pt x="3095588" y="1752458"/>
                  <a:pt x="3088257" y="1759789"/>
                </a:cubicBezTo>
                <a:cubicBezTo>
                  <a:pt x="3074245" y="1773801"/>
                  <a:pt x="3043660" y="1785273"/>
                  <a:pt x="3027872" y="1794295"/>
                </a:cubicBezTo>
                <a:cubicBezTo>
                  <a:pt x="2981049" y="1821050"/>
                  <a:pt x="3023562" y="1804357"/>
                  <a:pt x="2976114" y="1820174"/>
                </a:cubicBezTo>
                <a:cubicBezTo>
                  <a:pt x="2959150" y="1845619"/>
                  <a:pt x="2957889" y="1851177"/>
                  <a:pt x="2932982" y="1871932"/>
                </a:cubicBezTo>
                <a:cubicBezTo>
                  <a:pt x="2925017" y="1878569"/>
                  <a:pt x="2915729" y="1883434"/>
                  <a:pt x="2907102" y="1889185"/>
                </a:cubicBezTo>
                <a:cubicBezTo>
                  <a:pt x="2865830" y="1951095"/>
                  <a:pt x="2887259" y="1926282"/>
                  <a:pt x="2846717" y="1966823"/>
                </a:cubicBezTo>
                <a:cubicBezTo>
                  <a:pt x="2843842" y="1984076"/>
                  <a:pt x="2842333" y="2001613"/>
                  <a:pt x="2838091" y="2018581"/>
                </a:cubicBezTo>
                <a:cubicBezTo>
                  <a:pt x="2833680" y="2036224"/>
                  <a:pt x="2826589" y="2053087"/>
                  <a:pt x="2820838" y="2070340"/>
                </a:cubicBezTo>
                <a:lnTo>
                  <a:pt x="2803585" y="2122098"/>
                </a:lnTo>
                <a:lnTo>
                  <a:pt x="2786333" y="2173857"/>
                </a:lnTo>
                <a:lnTo>
                  <a:pt x="2777706" y="2199736"/>
                </a:lnTo>
                <a:cubicBezTo>
                  <a:pt x="2774831" y="2216989"/>
                  <a:pt x="2773322" y="2234526"/>
                  <a:pt x="2769080" y="2251495"/>
                </a:cubicBezTo>
                <a:cubicBezTo>
                  <a:pt x="2764669" y="2269138"/>
                  <a:pt x="2751827" y="2303253"/>
                  <a:pt x="2751827" y="2303253"/>
                </a:cubicBezTo>
                <a:cubicBezTo>
                  <a:pt x="2754702" y="2346385"/>
                  <a:pt x="2747740" y="2391333"/>
                  <a:pt x="2760453" y="2432649"/>
                </a:cubicBezTo>
                <a:cubicBezTo>
                  <a:pt x="2763502" y="2442558"/>
                  <a:pt x="2777896" y="2421422"/>
                  <a:pt x="2786333" y="2415396"/>
                </a:cubicBezTo>
                <a:cubicBezTo>
                  <a:pt x="2798032" y="2407039"/>
                  <a:pt x="2809060" y="2397762"/>
                  <a:pt x="2820838" y="2389517"/>
                </a:cubicBezTo>
                <a:cubicBezTo>
                  <a:pt x="2837825" y="2377626"/>
                  <a:pt x="2855344" y="2366514"/>
                  <a:pt x="2872597" y="2355012"/>
                </a:cubicBezTo>
                <a:cubicBezTo>
                  <a:pt x="2881223" y="2349261"/>
                  <a:pt x="2888640" y="2341038"/>
                  <a:pt x="2898476" y="2337759"/>
                </a:cubicBezTo>
                <a:lnTo>
                  <a:pt x="2924355" y="2329132"/>
                </a:lnTo>
                <a:cubicBezTo>
                  <a:pt x="2944887" y="2267538"/>
                  <a:pt x="2931520" y="2292506"/>
                  <a:pt x="2958861" y="2251495"/>
                </a:cubicBezTo>
                <a:cubicBezTo>
                  <a:pt x="2983542" y="2177447"/>
                  <a:pt x="2945749" y="2295318"/>
                  <a:pt x="2976114" y="2173857"/>
                </a:cubicBezTo>
                <a:cubicBezTo>
                  <a:pt x="2980525" y="2156214"/>
                  <a:pt x="2976113" y="2127849"/>
                  <a:pt x="2993366" y="2122098"/>
                </a:cubicBezTo>
                <a:lnTo>
                  <a:pt x="3019246" y="2113472"/>
                </a:lnTo>
                <a:lnTo>
                  <a:pt x="3096883" y="2061713"/>
                </a:lnTo>
                <a:cubicBezTo>
                  <a:pt x="3105510" y="2055962"/>
                  <a:pt x="3112927" y="2047740"/>
                  <a:pt x="3122763" y="2044461"/>
                </a:cubicBezTo>
                <a:cubicBezTo>
                  <a:pt x="3187817" y="2022775"/>
                  <a:pt x="3107624" y="2052030"/>
                  <a:pt x="3174521" y="2018581"/>
                </a:cubicBezTo>
                <a:cubicBezTo>
                  <a:pt x="3195366" y="2008158"/>
                  <a:pt x="3212807" y="2009615"/>
                  <a:pt x="3234906" y="2001328"/>
                </a:cubicBezTo>
                <a:cubicBezTo>
                  <a:pt x="3246947" y="1996813"/>
                  <a:pt x="3257592" y="1989142"/>
                  <a:pt x="3269412" y="1984076"/>
                </a:cubicBezTo>
                <a:cubicBezTo>
                  <a:pt x="3277770" y="1980494"/>
                  <a:pt x="3286665" y="1978325"/>
                  <a:pt x="3295291" y="1975449"/>
                </a:cubicBezTo>
                <a:cubicBezTo>
                  <a:pt x="3341299" y="1906438"/>
                  <a:pt x="3280914" y="1989826"/>
                  <a:pt x="3338423" y="1932317"/>
                </a:cubicBezTo>
                <a:cubicBezTo>
                  <a:pt x="3377441" y="1893299"/>
                  <a:pt x="3331175" y="1914605"/>
                  <a:pt x="3381555" y="1897812"/>
                </a:cubicBezTo>
                <a:cubicBezTo>
                  <a:pt x="3387306" y="1889185"/>
                  <a:pt x="3391477" y="1879263"/>
                  <a:pt x="3398808" y="1871932"/>
                </a:cubicBezTo>
                <a:cubicBezTo>
                  <a:pt x="3456320" y="1814419"/>
                  <a:pt x="3395929" y="1897815"/>
                  <a:pt x="3441940" y="1828800"/>
                </a:cubicBezTo>
                <a:cubicBezTo>
                  <a:pt x="3439065" y="1777042"/>
                  <a:pt x="3438229" y="1725130"/>
                  <a:pt x="3433314" y="1673525"/>
                </a:cubicBezTo>
                <a:cubicBezTo>
                  <a:pt x="3432452" y="1664473"/>
                  <a:pt x="3425221" y="1656723"/>
                  <a:pt x="3424687" y="1647645"/>
                </a:cubicBezTo>
                <a:cubicBezTo>
                  <a:pt x="3419450" y="1558613"/>
                  <a:pt x="3421298" y="1469259"/>
                  <a:pt x="3416061" y="1380227"/>
                </a:cubicBezTo>
                <a:cubicBezTo>
                  <a:pt x="3414169" y="1348063"/>
                  <a:pt x="3375090" y="1315532"/>
                  <a:pt x="3355676" y="1302589"/>
                </a:cubicBezTo>
                <a:cubicBezTo>
                  <a:pt x="3314617" y="1275216"/>
                  <a:pt x="3345933" y="1291903"/>
                  <a:pt x="3295291" y="1276710"/>
                </a:cubicBezTo>
                <a:cubicBezTo>
                  <a:pt x="3277872" y="1271484"/>
                  <a:pt x="3260786" y="1265208"/>
                  <a:pt x="3243533" y="1259457"/>
                </a:cubicBezTo>
                <a:cubicBezTo>
                  <a:pt x="3117362" y="1217399"/>
                  <a:pt x="3218807" y="1248424"/>
                  <a:pt x="2898476" y="1242204"/>
                </a:cubicBezTo>
                <a:lnTo>
                  <a:pt x="2329133" y="1233578"/>
                </a:lnTo>
                <a:cubicBezTo>
                  <a:pt x="2311880" y="1230702"/>
                  <a:pt x="2294343" y="1229193"/>
                  <a:pt x="2277374" y="1224951"/>
                </a:cubicBezTo>
                <a:cubicBezTo>
                  <a:pt x="2259731" y="1220540"/>
                  <a:pt x="2242869" y="1213449"/>
                  <a:pt x="2225616" y="1207698"/>
                </a:cubicBezTo>
                <a:cubicBezTo>
                  <a:pt x="2216989" y="1204822"/>
                  <a:pt x="2208558" y="1201278"/>
                  <a:pt x="2199736" y="1199072"/>
                </a:cubicBezTo>
                <a:lnTo>
                  <a:pt x="2165231" y="1190445"/>
                </a:lnTo>
                <a:cubicBezTo>
                  <a:pt x="2087593" y="1193321"/>
                  <a:pt x="2009131" y="1187433"/>
                  <a:pt x="1932317" y="1199072"/>
                </a:cubicBezTo>
                <a:cubicBezTo>
                  <a:pt x="1884889" y="1206258"/>
                  <a:pt x="1891334" y="1238611"/>
                  <a:pt x="1854680" y="1250830"/>
                </a:cubicBezTo>
                <a:cubicBezTo>
                  <a:pt x="1832504" y="1258222"/>
                  <a:pt x="1818129" y="1263749"/>
                  <a:pt x="1794295" y="1268083"/>
                </a:cubicBezTo>
                <a:cubicBezTo>
                  <a:pt x="1774290" y="1271720"/>
                  <a:pt x="1754038" y="1273834"/>
                  <a:pt x="1733910" y="1276710"/>
                </a:cubicBezTo>
                <a:cubicBezTo>
                  <a:pt x="1570008" y="1273834"/>
                  <a:pt x="1405927" y="1276269"/>
                  <a:pt x="1242204" y="1268083"/>
                </a:cubicBezTo>
                <a:cubicBezTo>
                  <a:pt x="1230680" y="1267507"/>
                  <a:pt x="1194820" y="1230575"/>
                  <a:pt x="1190446" y="1224951"/>
                </a:cubicBezTo>
                <a:cubicBezTo>
                  <a:pt x="1177716" y="1208584"/>
                  <a:pt x="1167442" y="1190446"/>
                  <a:pt x="1155940" y="1173193"/>
                </a:cubicBezTo>
                <a:lnTo>
                  <a:pt x="1121434" y="1121434"/>
                </a:lnTo>
                <a:cubicBezTo>
                  <a:pt x="1115683" y="1112808"/>
                  <a:pt x="1114017" y="1098833"/>
                  <a:pt x="1104182" y="1095555"/>
                </a:cubicBezTo>
                <a:lnTo>
                  <a:pt x="1052423" y="1078302"/>
                </a:lnTo>
                <a:cubicBezTo>
                  <a:pt x="1043797" y="1072551"/>
                  <a:pt x="1035817" y="1065686"/>
                  <a:pt x="1026544" y="1061049"/>
                </a:cubicBezTo>
                <a:cubicBezTo>
                  <a:pt x="999950" y="1047752"/>
                  <a:pt x="955436" y="1046769"/>
                  <a:pt x="931653" y="1043796"/>
                </a:cubicBezTo>
                <a:cubicBezTo>
                  <a:pt x="917551" y="1039096"/>
                  <a:pt x="888697" y="1032000"/>
                  <a:pt x="879895" y="1017917"/>
                </a:cubicBezTo>
                <a:cubicBezTo>
                  <a:pt x="870256" y="1002495"/>
                  <a:pt x="868393" y="983412"/>
                  <a:pt x="862642" y="966159"/>
                </a:cubicBezTo>
                <a:lnTo>
                  <a:pt x="845389" y="914400"/>
                </a:lnTo>
                <a:cubicBezTo>
                  <a:pt x="842514" y="905774"/>
                  <a:pt x="843193" y="894951"/>
                  <a:pt x="836763" y="888521"/>
                </a:cubicBezTo>
                <a:cubicBezTo>
                  <a:pt x="788916" y="840676"/>
                  <a:pt x="832825" y="875707"/>
                  <a:pt x="741872" y="845389"/>
                </a:cubicBezTo>
                <a:lnTo>
                  <a:pt x="664234" y="819510"/>
                </a:lnTo>
                <a:cubicBezTo>
                  <a:pt x="655608" y="816635"/>
                  <a:pt x="647177" y="813088"/>
                  <a:pt x="638355" y="810883"/>
                </a:cubicBezTo>
                <a:lnTo>
                  <a:pt x="603850" y="802257"/>
                </a:lnTo>
                <a:cubicBezTo>
                  <a:pt x="543465" y="805132"/>
                  <a:pt x="483148" y="810883"/>
                  <a:pt x="422695" y="810883"/>
                </a:cubicBezTo>
                <a:cubicBezTo>
                  <a:pt x="406319" y="810883"/>
                  <a:pt x="314649" y="812931"/>
                  <a:pt x="276046" y="793630"/>
                </a:cubicBezTo>
                <a:cubicBezTo>
                  <a:pt x="266773" y="788993"/>
                  <a:pt x="258793" y="782129"/>
                  <a:pt x="250166" y="776378"/>
                </a:cubicBezTo>
                <a:cubicBezTo>
                  <a:pt x="258793" y="770627"/>
                  <a:pt x="268715" y="766456"/>
                  <a:pt x="276046" y="759125"/>
                </a:cubicBezTo>
                <a:cubicBezTo>
                  <a:pt x="292769" y="742402"/>
                  <a:pt x="294909" y="728414"/>
                  <a:pt x="301925" y="707366"/>
                </a:cubicBezTo>
                <a:cubicBezTo>
                  <a:pt x="299050" y="698740"/>
                  <a:pt x="289922" y="689930"/>
                  <a:pt x="293299" y="681487"/>
                </a:cubicBezTo>
                <a:cubicBezTo>
                  <a:pt x="305934" y="649899"/>
                  <a:pt x="355846" y="670346"/>
                  <a:pt x="370936" y="672861"/>
                </a:cubicBezTo>
                <a:lnTo>
                  <a:pt x="508959" y="664234"/>
                </a:lnTo>
                <a:cubicBezTo>
                  <a:pt x="543496" y="661767"/>
                  <a:pt x="579020" y="664530"/>
                  <a:pt x="612476" y="655608"/>
                </a:cubicBezTo>
                <a:cubicBezTo>
                  <a:pt x="624264" y="652465"/>
                  <a:pt x="629729" y="638355"/>
                  <a:pt x="638355" y="629728"/>
                </a:cubicBezTo>
                <a:cubicBezTo>
                  <a:pt x="635480" y="598098"/>
                  <a:pt x="634221" y="566279"/>
                  <a:pt x="629729" y="534838"/>
                </a:cubicBezTo>
                <a:cubicBezTo>
                  <a:pt x="628443" y="525836"/>
                  <a:pt x="628668" y="514003"/>
                  <a:pt x="621102" y="508959"/>
                </a:cubicBezTo>
                <a:cubicBezTo>
                  <a:pt x="608902" y="500826"/>
                  <a:pt x="592115" y="504190"/>
                  <a:pt x="577970" y="500332"/>
                </a:cubicBezTo>
                <a:cubicBezTo>
                  <a:pt x="451934" y="465957"/>
                  <a:pt x="619285" y="488554"/>
                  <a:pt x="379563" y="474453"/>
                </a:cubicBezTo>
                <a:cubicBezTo>
                  <a:pt x="370936" y="468702"/>
                  <a:pt x="363893" y="459002"/>
                  <a:pt x="353683" y="457200"/>
                </a:cubicBezTo>
                <a:cubicBezTo>
                  <a:pt x="219013" y="433435"/>
                  <a:pt x="246766" y="490126"/>
                  <a:pt x="224287" y="422695"/>
                </a:cubicBezTo>
                <a:cubicBezTo>
                  <a:pt x="232407" y="417282"/>
                  <a:pt x="270802" y="396477"/>
                  <a:pt x="267419" y="379562"/>
                </a:cubicBezTo>
                <a:cubicBezTo>
                  <a:pt x="265386" y="369396"/>
                  <a:pt x="250166" y="368061"/>
                  <a:pt x="241540" y="362310"/>
                </a:cubicBezTo>
                <a:cubicBezTo>
                  <a:pt x="231224" y="346836"/>
                  <a:pt x="191146" y="301471"/>
                  <a:pt x="241540" y="284672"/>
                </a:cubicBezTo>
                <a:cubicBezTo>
                  <a:pt x="335930" y="253206"/>
                  <a:pt x="192952" y="303391"/>
                  <a:pt x="293299" y="258793"/>
                </a:cubicBezTo>
                <a:cubicBezTo>
                  <a:pt x="309918" y="251407"/>
                  <a:pt x="345057" y="241540"/>
                  <a:pt x="345057" y="241540"/>
                </a:cubicBezTo>
                <a:cubicBezTo>
                  <a:pt x="353683" y="235789"/>
                  <a:pt x="369566" y="234564"/>
                  <a:pt x="370936" y="224287"/>
                </a:cubicBezTo>
                <a:cubicBezTo>
                  <a:pt x="376143" y="185234"/>
                  <a:pt x="379061" y="120268"/>
                  <a:pt x="345057" y="86264"/>
                </a:cubicBezTo>
                <a:cubicBezTo>
                  <a:pt x="337726" y="78933"/>
                  <a:pt x="327804" y="74763"/>
                  <a:pt x="319178" y="69012"/>
                </a:cubicBezTo>
                <a:cubicBezTo>
                  <a:pt x="299050" y="8627"/>
                  <a:pt x="307676" y="0"/>
                  <a:pt x="293299" y="43132"/>
                </a:cubicBezTo>
                <a:cubicBezTo>
                  <a:pt x="296174" y="54634"/>
                  <a:pt x="298668" y="66238"/>
                  <a:pt x="301925" y="77638"/>
                </a:cubicBezTo>
                <a:cubicBezTo>
                  <a:pt x="304423" y="86381"/>
                  <a:pt x="310551" y="80514"/>
                  <a:pt x="310551" y="9489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reeform 24"/>
          <p:cNvSpPr/>
          <p:nvPr/>
        </p:nvSpPr>
        <p:spPr>
          <a:xfrm rot="306498">
            <a:off x="3945290" y="3266469"/>
            <a:ext cx="1546022" cy="1670234"/>
          </a:xfrm>
          <a:custGeom>
            <a:avLst/>
            <a:gdLst>
              <a:gd name="connsiteX0" fmla="*/ 39641 w 1546022"/>
              <a:gd name="connsiteY0" fmla="*/ 0 h 1670234"/>
              <a:gd name="connsiteX1" fmla="*/ 7928 w 1546022"/>
              <a:gd name="connsiteY1" fmla="*/ 369989 h 1670234"/>
              <a:gd name="connsiteX2" fmla="*/ 87211 w 1546022"/>
              <a:gd name="connsiteY2" fmla="*/ 554983 h 1670234"/>
              <a:gd name="connsiteX3" fmla="*/ 192922 w 1546022"/>
              <a:gd name="connsiteY3" fmla="*/ 671265 h 1670234"/>
              <a:gd name="connsiteX4" fmla="*/ 779618 w 1546022"/>
              <a:gd name="connsiteY4" fmla="*/ 1072967 h 1670234"/>
              <a:gd name="connsiteX5" fmla="*/ 1546022 w 1546022"/>
              <a:gd name="connsiteY5" fmla="*/ 1670234 h 16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6022" h="1670234">
                <a:moveTo>
                  <a:pt x="39641" y="0"/>
                </a:moveTo>
                <a:cubicBezTo>
                  <a:pt x="19820" y="138746"/>
                  <a:pt x="0" y="277492"/>
                  <a:pt x="7928" y="369989"/>
                </a:cubicBezTo>
                <a:cubicBezTo>
                  <a:pt x="15856" y="462486"/>
                  <a:pt x="56379" y="504770"/>
                  <a:pt x="87211" y="554983"/>
                </a:cubicBezTo>
                <a:cubicBezTo>
                  <a:pt x="118043" y="605196"/>
                  <a:pt x="77521" y="584934"/>
                  <a:pt x="192922" y="671265"/>
                </a:cubicBezTo>
                <a:cubicBezTo>
                  <a:pt x="308323" y="757596"/>
                  <a:pt x="554101" y="906472"/>
                  <a:pt x="779618" y="1072967"/>
                </a:cubicBezTo>
                <a:cubicBezTo>
                  <a:pt x="1005135" y="1239462"/>
                  <a:pt x="1303768" y="1489645"/>
                  <a:pt x="1546022" y="1670234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14600" y="4648200"/>
            <a:ext cx="2362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038600" y="36576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235"/>
          <p:cNvSpPr/>
          <p:nvPr/>
        </p:nvSpPr>
        <p:spPr>
          <a:xfrm>
            <a:off x="607935" y="3552669"/>
            <a:ext cx="7007068" cy="3312826"/>
          </a:xfrm>
          <a:custGeom>
            <a:avLst/>
            <a:gdLst>
              <a:gd name="connsiteX0" fmla="*/ 3364458 w 7007068"/>
              <a:gd name="connsiteY0" fmla="*/ 59961 h 3312826"/>
              <a:gd name="connsiteX1" fmla="*/ 3274517 w 7007068"/>
              <a:gd name="connsiteY1" fmla="*/ 104931 h 3312826"/>
              <a:gd name="connsiteX2" fmla="*/ 3229547 w 7007068"/>
              <a:gd name="connsiteY2" fmla="*/ 119921 h 3312826"/>
              <a:gd name="connsiteX3" fmla="*/ 3184576 w 7007068"/>
              <a:gd name="connsiteY3" fmla="*/ 149901 h 3312826"/>
              <a:gd name="connsiteX4" fmla="*/ 3034675 w 7007068"/>
              <a:gd name="connsiteY4" fmla="*/ 239842 h 3312826"/>
              <a:gd name="connsiteX5" fmla="*/ 2974714 w 7007068"/>
              <a:gd name="connsiteY5" fmla="*/ 299803 h 3312826"/>
              <a:gd name="connsiteX6" fmla="*/ 2929744 w 7007068"/>
              <a:gd name="connsiteY6" fmla="*/ 329783 h 3312826"/>
              <a:gd name="connsiteX7" fmla="*/ 2854793 w 7007068"/>
              <a:gd name="connsiteY7" fmla="*/ 419724 h 3312826"/>
              <a:gd name="connsiteX8" fmla="*/ 2809822 w 7007068"/>
              <a:gd name="connsiteY8" fmla="*/ 509665 h 3312826"/>
              <a:gd name="connsiteX9" fmla="*/ 2794832 w 7007068"/>
              <a:gd name="connsiteY9" fmla="*/ 554636 h 3312826"/>
              <a:gd name="connsiteX10" fmla="*/ 2704891 w 7007068"/>
              <a:gd name="connsiteY10" fmla="*/ 674557 h 3312826"/>
              <a:gd name="connsiteX11" fmla="*/ 2674911 w 7007068"/>
              <a:gd name="connsiteY11" fmla="*/ 719528 h 3312826"/>
              <a:gd name="connsiteX12" fmla="*/ 2644931 w 7007068"/>
              <a:gd name="connsiteY12" fmla="*/ 779488 h 3312826"/>
              <a:gd name="connsiteX13" fmla="*/ 2569980 w 7007068"/>
              <a:gd name="connsiteY13" fmla="*/ 854439 h 3312826"/>
              <a:gd name="connsiteX14" fmla="*/ 2539999 w 7007068"/>
              <a:gd name="connsiteY14" fmla="*/ 899410 h 3312826"/>
              <a:gd name="connsiteX15" fmla="*/ 2480039 w 7007068"/>
              <a:gd name="connsiteY15" fmla="*/ 1034321 h 3312826"/>
              <a:gd name="connsiteX16" fmla="*/ 2465049 w 7007068"/>
              <a:gd name="connsiteY16" fmla="*/ 1079292 h 3312826"/>
              <a:gd name="connsiteX17" fmla="*/ 2435068 w 7007068"/>
              <a:gd name="connsiteY17" fmla="*/ 1124262 h 3312826"/>
              <a:gd name="connsiteX18" fmla="*/ 2405088 w 7007068"/>
              <a:gd name="connsiteY18" fmla="*/ 1244183 h 3312826"/>
              <a:gd name="connsiteX19" fmla="*/ 2375108 w 7007068"/>
              <a:gd name="connsiteY19" fmla="*/ 1319134 h 3312826"/>
              <a:gd name="connsiteX20" fmla="*/ 2360117 w 7007068"/>
              <a:gd name="connsiteY20" fmla="*/ 1364105 h 3312826"/>
              <a:gd name="connsiteX21" fmla="*/ 2270176 w 7007068"/>
              <a:gd name="connsiteY21" fmla="*/ 1469036 h 3312826"/>
              <a:gd name="connsiteX22" fmla="*/ 2225206 w 7007068"/>
              <a:gd name="connsiteY22" fmla="*/ 1514006 h 3312826"/>
              <a:gd name="connsiteX23" fmla="*/ 2030334 w 7007068"/>
              <a:gd name="connsiteY23" fmla="*/ 1573967 h 3312826"/>
              <a:gd name="connsiteX24" fmla="*/ 1985363 w 7007068"/>
              <a:gd name="connsiteY24" fmla="*/ 1588957 h 3312826"/>
              <a:gd name="connsiteX25" fmla="*/ 1955383 w 7007068"/>
              <a:gd name="connsiteY25" fmla="*/ 1618938 h 3312826"/>
              <a:gd name="connsiteX26" fmla="*/ 1835462 w 7007068"/>
              <a:gd name="connsiteY26" fmla="*/ 1708879 h 3312826"/>
              <a:gd name="connsiteX27" fmla="*/ 1805481 w 7007068"/>
              <a:gd name="connsiteY27" fmla="*/ 1753849 h 3312826"/>
              <a:gd name="connsiteX28" fmla="*/ 1715540 w 7007068"/>
              <a:gd name="connsiteY28" fmla="*/ 1843790 h 3312826"/>
              <a:gd name="connsiteX29" fmla="*/ 1640590 w 7007068"/>
              <a:gd name="connsiteY29" fmla="*/ 1933731 h 3312826"/>
              <a:gd name="connsiteX30" fmla="*/ 1595619 w 7007068"/>
              <a:gd name="connsiteY30" fmla="*/ 1948721 h 3312826"/>
              <a:gd name="connsiteX31" fmla="*/ 1355776 w 7007068"/>
              <a:gd name="connsiteY31" fmla="*/ 1993692 h 3312826"/>
              <a:gd name="connsiteX32" fmla="*/ 1295816 w 7007068"/>
              <a:gd name="connsiteY32" fmla="*/ 2008682 h 3312826"/>
              <a:gd name="connsiteX33" fmla="*/ 1205875 w 7007068"/>
              <a:gd name="connsiteY33" fmla="*/ 2038662 h 3312826"/>
              <a:gd name="connsiteX34" fmla="*/ 1160904 w 7007068"/>
              <a:gd name="connsiteY34" fmla="*/ 2158583 h 3312826"/>
              <a:gd name="connsiteX35" fmla="*/ 1130924 w 7007068"/>
              <a:gd name="connsiteY35" fmla="*/ 2233534 h 3312826"/>
              <a:gd name="connsiteX36" fmla="*/ 1115934 w 7007068"/>
              <a:gd name="connsiteY36" fmla="*/ 2278505 h 3312826"/>
              <a:gd name="connsiteX37" fmla="*/ 1055973 w 7007068"/>
              <a:gd name="connsiteY37" fmla="*/ 2368446 h 3312826"/>
              <a:gd name="connsiteX38" fmla="*/ 1011003 w 7007068"/>
              <a:gd name="connsiteY38" fmla="*/ 2458387 h 3312826"/>
              <a:gd name="connsiteX39" fmla="*/ 981022 w 7007068"/>
              <a:gd name="connsiteY39" fmla="*/ 2518347 h 3312826"/>
              <a:gd name="connsiteX40" fmla="*/ 936052 w 7007068"/>
              <a:gd name="connsiteY40" fmla="*/ 2548328 h 3312826"/>
              <a:gd name="connsiteX41" fmla="*/ 891081 w 7007068"/>
              <a:gd name="connsiteY41" fmla="*/ 2593298 h 3312826"/>
              <a:gd name="connsiteX42" fmla="*/ 846111 w 7007068"/>
              <a:gd name="connsiteY42" fmla="*/ 2623279 h 3312826"/>
              <a:gd name="connsiteX43" fmla="*/ 801140 w 7007068"/>
              <a:gd name="connsiteY43" fmla="*/ 2668249 h 3312826"/>
              <a:gd name="connsiteX44" fmla="*/ 756170 w 7007068"/>
              <a:gd name="connsiteY44" fmla="*/ 2683239 h 3312826"/>
              <a:gd name="connsiteX45" fmla="*/ 636249 w 7007068"/>
              <a:gd name="connsiteY45" fmla="*/ 2758190 h 3312826"/>
              <a:gd name="connsiteX46" fmla="*/ 606268 w 7007068"/>
              <a:gd name="connsiteY46" fmla="*/ 2788170 h 3312826"/>
              <a:gd name="connsiteX47" fmla="*/ 561298 w 7007068"/>
              <a:gd name="connsiteY47" fmla="*/ 2803161 h 3312826"/>
              <a:gd name="connsiteX48" fmla="*/ 471357 w 7007068"/>
              <a:gd name="connsiteY48" fmla="*/ 2863121 h 3312826"/>
              <a:gd name="connsiteX49" fmla="*/ 441376 w 7007068"/>
              <a:gd name="connsiteY49" fmla="*/ 2893101 h 3312826"/>
              <a:gd name="connsiteX50" fmla="*/ 351435 w 7007068"/>
              <a:gd name="connsiteY50" fmla="*/ 2953062 h 3312826"/>
              <a:gd name="connsiteX51" fmla="*/ 306465 w 7007068"/>
              <a:gd name="connsiteY51" fmla="*/ 3013023 h 3312826"/>
              <a:gd name="connsiteX52" fmla="*/ 216524 w 7007068"/>
              <a:gd name="connsiteY52" fmla="*/ 3072983 h 3312826"/>
              <a:gd name="connsiteX53" fmla="*/ 171554 w 7007068"/>
              <a:gd name="connsiteY53" fmla="*/ 3102964 h 3312826"/>
              <a:gd name="connsiteX54" fmla="*/ 96603 w 7007068"/>
              <a:gd name="connsiteY54" fmla="*/ 3177915 h 3312826"/>
              <a:gd name="connsiteX55" fmla="*/ 66622 w 7007068"/>
              <a:gd name="connsiteY55" fmla="*/ 3207895 h 3312826"/>
              <a:gd name="connsiteX56" fmla="*/ 36642 w 7007068"/>
              <a:gd name="connsiteY56" fmla="*/ 3252865 h 3312826"/>
              <a:gd name="connsiteX57" fmla="*/ 66622 w 7007068"/>
              <a:gd name="connsiteY57" fmla="*/ 3312826 h 3312826"/>
              <a:gd name="connsiteX58" fmla="*/ 7007068 w 7007068"/>
              <a:gd name="connsiteY58" fmla="*/ 3297836 h 3312826"/>
              <a:gd name="connsiteX59" fmla="*/ 6962098 w 7007068"/>
              <a:gd name="connsiteY59" fmla="*/ 3282846 h 3312826"/>
              <a:gd name="connsiteX60" fmla="*/ 6842176 w 7007068"/>
              <a:gd name="connsiteY60" fmla="*/ 3192905 h 3312826"/>
              <a:gd name="connsiteX61" fmla="*/ 6812196 w 7007068"/>
              <a:gd name="connsiteY61" fmla="*/ 3102964 h 3312826"/>
              <a:gd name="connsiteX62" fmla="*/ 6797206 w 7007068"/>
              <a:gd name="connsiteY62" fmla="*/ 3057993 h 3312826"/>
              <a:gd name="connsiteX63" fmla="*/ 6737245 w 7007068"/>
              <a:gd name="connsiteY63" fmla="*/ 2953062 h 3312826"/>
              <a:gd name="connsiteX64" fmla="*/ 6707265 w 7007068"/>
              <a:gd name="connsiteY64" fmla="*/ 2863121 h 3312826"/>
              <a:gd name="connsiteX65" fmla="*/ 6692275 w 7007068"/>
              <a:gd name="connsiteY65" fmla="*/ 2818151 h 3312826"/>
              <a:gd name="connsiteX66" fmla="*/ 6662295 w 7007068"/>
              <a:gd name="connsiteY66" fmla="*/ 2788170 h 3312826"/>
              <a:gd name="connsiteX67" fmla="*/ 6617324 w 7007068"/>
              <a:gd name="connsiteY67" fmla="*/ 2698229 h 3312826"/>
              <a:gd name="connsiteX68" fmla="*/ 6572354 w 7007068"/>
              <a:gd name="connsiteY68" fmla="*/ 2683239 h 3312826"/>
              <a:gd name="connsiteX69" fmla="*/ 6542373 w 7007068"/>
              <a:gd name="connsiteY69" fmla="*/ 2653259 h 3312826"/>
              <a:gd name="connsiteX70" fmla="*/ 6527383 w 7007068"/>
              <a:gd name="connsiteY70" fmla="*/ 2608288 h 3312826"/>
              <a:gd name="connsiteX71" fmla="*/ 6482413 w 7007068"/>
              <a:gd name="connsiteY71" fmla="*/ 2578308 h 3312826"/>
              <a:gd name="connsiteX72" fmla="*/ 6377481 w 7007068"/>
              <a:gd name="connsiteY72" fmla="*/ 2488367 h 3312826"/>
              <a:gd name="connsiteX73" fmla="*/ 6347501 w 7007068"/>
              <a:gd name="connsiteY73" fmla="*/ 2443397 h 3312826"/>
              <a:gd name="connsiteX74" fmla="*/ 6287540 w 7007068"/>
              <a:gd name="connsiteY74" fmla="*/ 2383436 h 3312826"/>
              <a:gd name="connsiteX75" fmla="*/ 6212590 w 7007068"/>
              <a:gd name="connsiteY75" fmla="*/ 2293495 h 3312826"/>
              <a:gd name="connsiteX76" fmla="*/ 6167619 w 7007068"/>
              <a:gd name="connsiteY76" fmla="*/ 2263515 h 3312826"/>
              <a:gd name="connsiteX77" fmla="*/ 6107658 w 7007068"/>
              <a:gd name="connsiteY77" fmla="*/ 2203554 h 3312826"/>
              <a:gd name="connsiteX78" fmla="*/ 6047698 w 7007068"/>
              <a:gd name="connsiteY78" fmla="*/ 2158583 h 3312826"/>
              <a:gd name="connsiteX79" fmla="*/ 5942767 w 7007068"/>
              <a:gd name="connsiteY79" fmla="*/ 2083633 h 3312826"/>
              <a:gd name="connsiteX80" fmla="*/ 5912786 w 7007068"/>
              <a:gd name="connsiteY80" fmla="*/ 2053652 h 3312826"/>
              <a:gd name="connsiteX81" fmla="*/ 5822845 w 7007068"/>
              <a:gd name="connsiteY81" fmla="*/ 1993692 h 3312826"/>
              <a:gd name="connsiteX82" fmla="*/ 5687934 w 7007068"/>
              <a:gd name="connsiteY82" fmla="*/ 1903751 h 3312826"/>
              <a:gd name="connsiteX83" fmla="*/ 5583003 w 7007068"/>
              <a:gd name="connsiteY83" fmla="*/ 1828800 h 3312826"/>
              <a:gd name="connsiteX84" fmla="*/ 5493062 w 7007068"/>
              <a:gd name="connsiteY84" fmla="*/ 1738859 h 3312826"/>
              <a:gd name="connsiteX85" fmla="*/ 5403121 w 7007068"/>
              <a:gd name="connsiteY85" fmla="*/ 1678898 h 3312826"/>
              <a:gd name="connsiteX86" fmla="*/ 5328170 w 7007068"/>
              <a:gd name="connsiteY86" fmla="*/ 1603947 h 3312826"/>
              <a:gd name="connsiteX87" fmla="*/ 5238229 w 7007068"/>
              <a:gd name="connsiteY87" fmla="*/ 1543987 h 3312826"/>
              <a:gd name="connsiteX88" fmla="*/ 5178268 w 7007068"/>
              <a:gd name="connsiteY88" fmla="*/ 1484026 h 3312826"/>
              <a:gd name="connsiteX89" fmla="*/ 5133298 w 7007068"/>
              <a:gd name="connsiteY89" fmla="*/ 1454046 h 3312826"/>
              <a:gd name="connsiteX90" fmla="*/ 5058347 w 7007068"/>
              <a:gd name="connsiteY90" fmla="*/ 1379095 h 3312826"/>
              <a:gd name="connsiteX91" fmla="*/ 4983396 w 7007068"/>
              <a:gd name="connsiteY91" fmla="*/ 1319134 h 3312826"/>
              <a:gd name="connsiteX92" fmla="*/ 4923435 w 7007068"/>
              <a:gd name="connsiteY92" fmla="*/ 1244183 h 3312826"/>
              <a:gd name="connsiteX93" fmla="*/ 4863475 w 7007068"/>
              <a:gd name="connsiteY93" fmla="*/ 1154242 h 3312826"/>
              <a:gd name="connsiteX94" fmla="*/ 4833495 w 7007068"/>
              <a:gd name="connsiteY94" fmla="*/ 1109272 h 3312826"/>
              <a:gd name="connsiteX95" fmla="*/ 4803514 w 7007068"/>
              <a:gd name="connsiteY95" fmla="*/ 1064301 h 3312826"/>
              <a:gd name="connsiteX96" fmla="*/ 4758544 w 7007068"/>
              <a:gd name="connsiteY96" fmla="*/ 1034321 h 3312826"/>
              <a:gd name="connsiteX97" fmla="*/ 4683593 w 7007068"/>
              <a:gd name="connsiteY97" fmla="*/ 959370 h 3312826"/>
              <a:gd name="connsiteX98" fmla="*/ 4593652 w 7007068"/>
              <a:gd name="connsiteY98" fmla="*/ 929390 h 3312826"/>
              <a:gd name="connsiteX99" fmla="*/ 4548681 w 7007068"/>
              <a:gd name="connsiteY99" fmla="*/ 914400 h 3312826"/>
              <a:gd name="connsiteX100" fmla="*/ 4458740 w 7007068"/>
              <a:gd name="connsiteY100" fmla="*/ 869429 h 3312826"/>
              <a:gd name="connsiteX101" fmla="*/ 4338819 w 7007068"/>
              <a:gd name="connsiteY101" fmla="*/ 839449 h 3312826"/>
              <a:gd name="connsiteX102" fmla="*/ 4293849 w 7007068"/>
              <a:gd name="connsiteY102" fmla="*/ 809469 h 3312826"/>
              <a:gd name="connsiteX103" fmla="*/ 4248878 w 7007068"/>
              <a:gd name="connsiteY103" fmla="*/ 794479 h 3312826"/>
              <a:gd name="connsiteX104" fmla="*/ 4173927 w 7007068"/>
              <a:gd name="connsiteY104" fmla="*/ 749508 h 3312826"/>
              <a:gd name="connsiteX105" fmla="*/ 4113967 w 7007068"/>
              <a:gd name="connsiteY105" fmla="*/ 704538 h 3312826"/>
              <a:gd name="connsiteX106" fmla="*/ 4068996 w 7007068"/>
              <a:gd name="connsiteY106" fmla="*/ 689547 h 3312826"/>
              <a:gd name="connsiteX107" fmla="*/ 4039016 w 7007068"/>
              <a:gd name="connsiteY107" fmla="*/ 644577 h 3312826"/>
              <a:gd name="connsiteX108" fmla="*/ 3949075 w 7007068"/>
              <a:gd name="connsiteY108" fmla="*/ 584616 h 3312826"/>
              <a:gd name="connsiteX109" fmla="*/ 3904104 w 7007068"/>
              <a:gd name="connsiteY109" fmla="*/ 554636 h 3312826"/>
              <a:gd name="connsiteX110" fmla="*/ 3829154 w 7007068"/>
              <a:gd name="connsiteY110" fmla="*/ 479685 h 3312826"/>
              <a:gd name="connsiteX111" fmla="*/ 3769193 w 7007068"/>
              <a:gd name="connsiteY111" fmla="*/ 419724 h 3312826"/>
              <a:gd name="connsiteX112" fmla="*/ 3709232 w 7007068"/>
              <a:gd name="connsiteY112" fmla="*/ 359764 h 3312826"/>
              <a:gd name="connsiteX113" fmla="*/ 3694242 w 7007068"/>
              <a:gd name="connsiteY113" fmla="*/ 314793 h 3312826"/>
              <a:gd name="connsiteX114" fmla="*/ 3649272 w 7007068"/>
              <a:gd name="connsiteY114" fmla="*/ 284813 h 3312826"/>
              <a:gd name="connsiteX115" fmla="*/ 3559331 w 7007068"/>
              <a:gd name="connsiteY115" fmla="*/ 179882 h 3312826"/>
              <a:gd name="connsiteX116" fmla="*/ 3484380 w 7007068"/>
              <a:gd name="connsiteY116" fmla="*/ 104931 h 3312826"/>
              <a:gd name="connsiteX117" fmla="*/ 3454399 w 7007068"/>
              <a:gd name="connsiteY117" fmla="*/ 74951 h 3312826"/>
              <a:gd name="connsiteX118" fmla="*/ 3439409 w 7007068"/>
              <a:gd name="connsiteY118" fmla="*/ 29980 h 3312826"/>
              <a:gd name="connsiteX119" fmla="*/ 3349468 w 7007068"/>
              <a:gd name="connsiteY119" fmla="*/ 29980 h 3312826"/>
              <a:gd name="connsiteX120" fmla="*/ 3364458 w 7007068"/>
              <a:gd name="connsiteY120" fmla="*/ 59961 h 33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7007068" h="3312826">
                <a:moveTo>
                  <a:pt x="3364458" y="59961"/>
                </a:moveTo>
                <a:cubicBezTo>
                  <a:pt x="3251425" y="97639"/>
                  <a:pt x="3390752" y="46814"/>
                  <a:pt x="3274517" y="104931"/>
                </a:cubicBezTo>
                <a:cubicBezTo>
                  <a:pt x="3260384" y="111997"/>
                  <a:pt x="3243680" y="112855"/>
                  <a:pt x="3229547" y="119921"/>
                </a:cubicBezTo>
                <a:cubicBezTo>
                  <a:pt x="3213433" y="127978"/>
                  <a:pt x="3200218" y="140963"/>
                  <a:pt x="3184576" y="149901"/>
                </a:cubicBezTo>
                <a:cubicBezTo>
                  <a:pt x="3129380" y="181442"/>
                  <a:pt x="3083562" y="190955"/>
                  <a:pt x="3034675" y="239842"/>
                </a:cubicBezTo>
                <a:cubicBezTo>
                  <a:pt x="3014688" y="259829"/>
                  <a:pt x="2998233" y="284124"/>
                  <a:pt x="2974714" y="299803"/>
                </a:cubicBezTo>
                <a:cubicBezTo>
                  <a:pt x="2959724" y="309796"/>
                  <a:pt x="2943812" y="318529"/>
                  <a:pt x="2929744" y="329783"/>
                </a:cubicBezTo>
                <a:cubicBezTo>
                  <a:pt x="2899965" y="353607"/>
                  <a:pt x="2876659" y="390570"/>
                  <a:pt x="2854793" y="419724"/>
                </a:cubicBezTo>
                <a:cubicBezTo>
                  <a:pt x="2817115" y="532760"/>
                  <a:pt x="2867941" y="393429"/>
                  <a:pt x="2809822" y="509665"/>
                </a:cubicBezTo>
                <a:cubicBezTo>
                  <a:pt x="2802755" y="523798"/>
                  <a:pt x="2802506" y="540823"/>
                  <a:pt x="2794832" y="554636"/>
                </a:cubicBezTo>
                <a:cubicBezTo>
                  <a:pt x="2699739" y="725805"/>
                  <a:pt x="2771056" y="591851"/>
                  <a:pt x="2704891" y="674557"/>
                </a:cubicBezTo>
                <a:cubicBezTo>
                  <a:pt x="2693636" y="688625"/>
                  <a:pt x="2683849" y="703886"/>
                  <a:pt x="2674911" y="719528"/>
                </a:cubicBezTo>
                <a:cubicBezTo>
                  <a:pt x="2663824" y="738930"/>
                  <a:pt x="2658650" y="761849"/>
                  <a:pt x="2644931" y="779488"/>
                </a:cubicBezTo>
                <a:cubicBezTo>
                  <a:pt x="2623239" y="807378"/>
                  <a:pt x="2589579" y="825041"/>
                  <a:pt x="2569980" y="854439"/>
                </a:cubicBezTo>
                <a:lnTo>
                  <a:pt x="2539999" y="899410"/>
                </a:lnTo>
                <a:cubicBezTo>
                  <a:pt x="2504322" y="1006442"/>
                  <a:pt x="2527549" y="963057"/>
                  <a:pt x="2480039" y="1034321"/>
                </a:cubicBezTo>
                <a:cubicBezTo>
                  <a:pt x="2475042" y="1049311"/>
                  <a:pt x="2472116" y="1065159"/>
                  <a:pt x="2465049" y="1079292"/>
                </a:cubicBezTo>
                <a:cubicBezTo>
                  <a:pt x="2456992" y="1095406"/>
                  <a:pt x="2441225" y="1107331"/>
                  <a:pt x="2435068" y="1124262"/>
                </a:cubicBezTo>
                <a:cubicBezTo>
                  <a:pt x="2420987" y="1162985"/>
                  <a:pt x="2415081" y="1204209"/>
                  <a:pt x="2405088" y="1244183"/>
                </a:cubicBezTo>
                <a:cubicBezTo>
                  <a:pt x="2398562" y="1270288"/>
                  <a:pt x="2384556" y="1293939"/>
                  <a:pt x="2375108" y="1319134"/>
                </a:cubicBezTo>
                <a:cubicBezTo>
                  <a:pt x="2369560" y="1333929"/>
                  <a:pt x="2367184" y="1349972"/>
                  <a:pt x="2360117" y="1364105"/>
                </a:cubicBezTo>
                <a:cubicBezTo>
                  <a:pt x="2337287" y="1409765"/>
                  <a:pt x="2307058" y="1432154"/>
                  <a:pt x="2270176" y="1469036"/>
                </a:cubicBezTo>
                <a:cubicBezTo>
                  <a:pt x="2255186" y="1484026"/>
                  <a:pt x="2245589" y="1508182"/>
                  <a:pt x="2225206" y="1514006"/>
                </a:cubicBezTo>
                <a:cubicBezTo>
                  <a:pt x="2089885" y="1552670"/>
                  <a:pt x="2154788" y="1532483"/>
                  <a:pt x="2030334" y="1573967"/>
                </a:cubicBezTo>
                <a:lnTo>
                  <a:pt x="1985363" y="1588957"/>
                </a:lnTo>
                <a:cubicBezTo>
                  <a:pt x="1975370" y="1598951"/>
                  <a:pt x="1966689" y="1610458"/>
                  <a:pt x="1955383" y="1618938"/>
                </a:cubicBezTo>
                <a:cubicBezTo>
                  <a:pt x="1907415" y="1654914"/>
                  <a:pt x="1869844" y="1665902"/>
                  <a:pt x="1835462" y="1708879"/>
                </a:cubicBezTo>
                <a:cubicBezTo>
                  <a:pt x="1824208" y="1722947"/>
                  <a:pt x="1817450" y="1740384"/>
                  <a:pt x="1805481" y="1753849"/>
                </a:cubicBezTo>
                <a:cubicBezTo>
                  <a:pt x="1777313" y="1785538"/>
                  <a:pt x="1739058" y="1808512"/>
                  <a:pt x="1715540" y="1843790"/>
                </a:cubicBezTo>
                <a:cubicBezTo>
                  <a:pt x="1693418" y="1876973"/>
                  <a:pt x="1675216" y="1910647"/>
                  <a:pt x="1640590" y="1933731"/>
                </a:cubicBezTo>
                <a:cubicBezTo>
                  <a:pt x="1627443" y="1942496"/>
                  <a:pt x="1610609" y="1943724"/>
                  <a:pt x="1595619" y="1948721"/>
                </a:cubicBezTo>
                <a:cubicBezTo>
                  <a:pt x="1492076" y="2017750"/>
                  <a:pt x="1584398" y="1966795"/>
                  <a:pt x="1355776" y="1993692"/>
                </a:cubicBezTo>
                <a:cubicBezTo>
                  <a:pt x="1335315" y="1996099"/>
                  <a:pt x="1315549" y="2002762"/>
                  <a:pt x="1295816" y="2008682"/>
                </a:cubicBezTo>
                <a:cubicBezTo>
                  <a:pt x="1265547" y="2017763"/>
                  <a:pt x="1205875" y="2038662"/>
                  <a:pt x="1205875" y="2038662"/>
                </a:cubicBezTo>
                <a:cubicBezTo>
                  <a:pt x="1180302" y="2140954"/>
                  <a:pt x="1205699" y="2057796"/>
                  <a:pt x="1160904" y="2158583"/>
                </a:cubicBezTo>
                <a:cubicBezTo>
                  <a:pt x="1149975" y="2183172"/>
                  <a:pt x="1140372" y="2208339"/>
                  <a:pt x="1130924" y="2233534"/>
                </a:cubicBezTo>
                <a:cubicBezTo>
                  <a:pt x="1125376" y="2248329"/>
                  <a:pt x="1123608" y="2264692"/>
                  <a:pt x="1115934" y="2278505"/>
                </a:cubicBezTo>
                <a:cubicBezTo>
                  <a:pt x="1098435" y="2310003"/>
                  <a:pt x="1055973" y="2368446"/>
                  <a:pt x="1055973" y="2368446"/>
                </a:cubicBezTo>
                <a:cubicBezTo>
                  <a:pt x="1028491" y="2450892"/>
                  <a:pt x="1057495" y="2377027"/>
                  <a:pt x="1011003" y="2458387"/>
                </a:cubicBezTo>
                <a:cubicBezTo>
                  <a:pt x="999916" y="2477789"/>
                  <a:pt x="995328" y="2501180"/>
                  <a:pt x="981022" y="2518347"/>
                </a:cubicBezTo>
                <a:cubicBezTo>
                  <a:pt x="969488" y="2532187"/>
                  <a:pt x="949892" y="2536794"/>
                  <a:pt x="936052" y="2548328"/>
                </a:cubicBezTo>
                <a:cubicBezTo>
                  <a:pt x="919766" y="2561899"/>
                  <a:pt x="907367" y="2579727"/>
                  <a:pt x="891081" y="2593298"/>
                </a:cubicBezTo>
                <a:cubicBezTo>
                  <a:pt x="877241" y="2604832"/>
                  <a:pt x="859951" y="2611745"/>
                  <a:pt x="846111" y="2623279"/>
                </a:cubicBezTo>
                <a:cubicBezTo>
                  <a:pt x="829825" y="2636850"/>
                  <a:pt x="818779" y="2656490"/>
                  <a:pt x="801140" y="2668249"/>
                </a:cubicBezTo>
                <a:cubicBezTo>
                  <a:pt x="787993" y="2677014"/>
                  <a:pt x="770303" y="2676173"/>
                  <a:pt x="756170" y="2683239"/>
                </a:cubicBezTo>
                <a:cubicBezTo>
                  <a:pt x="745652" y="2688498"/>
                  <a:pt x="656068" y="2742335"/>
                  <a:pt x="636249" y="2758190"/>
                </a:cubicBezTo>
                <a:cubicBezTo>
                  <a:pt x="625213" y="2767019"/>
                  <a:pt x="618387" y="2780899"/>
                  <a:pt x="606268" y="2788170"/>
                </a:cubicBezTo>
                <a:cubicBezTo>
                  <a:pt x="592719" y="2796300"/>
                  <a:pt x="575110" y="2795487"/>
                  <a:pt x="561298" y="2803161"/>
                </a:cubicBezTo>
                <a:cubicBezTo>
                  <a:pt x="529801" y="2820660"/>
                  <a:pt x="496836" y="2837643"/>
                  <a:pt x="471357" y="2863121"/>
                </a:cubicBezTo>
                <a:cubicBezTo>
                  <a:pt x="461363" y="2873114"/>
                  <a:pt x="452682" y="2884621"/>
                  <a:pt x="441376" y="2893101"/>
                </a:cubicBezTo>
                <a:cubicBezTo>
                  <a:pt x="412550" y="2914720"/>
                  <a:pt x="351435" y="2953062"/>
                  <a:pt x="351435" y="2953062"/>
                </a:cubicBezTo>
                <a:cubicBezTo>
                  <a:pt x="336445" y="2973049"/>
                  <a:pt x="325138" y="2996425"/>
                  <a:pt x="306465" y="3013023"/>
                </a:cubicBezTo>
                <a:cubicBezTo>
                  <a:pt x="279535" y="3036961"/>
                  <a:pt x="246504" y="3052996"/>
                  <a:pt x="216524" y="3072983"/>
                </a:cubicBezTo>
                <a:cubicBezTo>
                  <a:pt x="201534" y="3082976"/>
                  <a:pt x="184293" y="3090225"/>
                  <a:pt x="171554" y="3102964"/>
                </a:cubicBezTo>
                <a:lnTo>
                  <a:pt x="96603" y="3177915"/>
                </a:lnTo>
                <a:cubicBezTo>
                  <a:pt x="86609" y="3187908"/>
                  <a:pt x="74462" y="3196136"/>
                  <a:pt x="66622" y="3207895"/>
                </a:cubicBezTo>
                <a:lnTo>
                  <a:pt x="36642" y="3252865"/>
                </a:lnTo>
                <a:cubicBezTo>
                  <a:pt x="23318" y="3292839"/>
                  <a:pt x="0" y="3312826"/>
                  <a:pt x="66622" y="3312826"/>
                </a:cubicBezTo>
                <a:lnTo>
                  <a:pt x="7007068" y="3297836"/>
                </a:lnTo>
                <a:cubicBezTo>
                  <a:pt x="6992078" y="3292839"/>
                  <a:pt x="6975910" y="3290520"/>
                  <a:pt x="6962098" y="3282846"/>
                </a:cubicBezTo>
                <a:cubicBezTo>
                  <a:pt x="6885825" y="3240472"/>
                  <a:pt x="6887662" y="3238390"/>
                  <a:pt x="6842176" y="3192905"/>
                </a:cubicBezTo>
                <a:lnTo>
                  <a:pt x="6812196" y="3102964"/>
                </a:lnTo>
                <a:cubicBezTo>
                  <a:pt x="6807199" y="3087974"/>
                  <a:pt x="6805971" y="3071140"/>
                  <a:pt x="6797206" y="3057993"/>
                </a:cubicBezTo>
                <a:cubicBezTo>
                  <a:pt x="6770165" y="3017431"/>
                  <a:pt x="6756263" y="3000607"/>
                  <a:pt x="6737245" y="2953062"/>
                </a:cubicBezTo>
                <a:cubicBezTo>
                  <a:pt x="6725508" y="2923720"/>
                  <a:pt x="6717258" y="2893101"/>
                  <a:pt x="6707265" y="2863121"/>
                </a:cubicBezTo>
                <a:cubicBezTo>
                  <a:pt x="6702268" y="2848131"/>
                  <a:pt x="6703448" y="2829324"/>
                  <a:pt x="6692275" y="2818151"/>
                </a:cubicBezTo>
                <a:lnTo>
                  <a:pt x="6662295" y="2788170"/>
                </a:lnTo>
                <a:cubicBezTo>
                  <a:pt x="6652420" y="2758547"/>
                  <a:pt x="6643739" y="2719362"/>
                  <a:pt x="6617324" y="2698229"/>
                </a:cubicBezTo>
                <a:cubicBezTo>
                  <a:pt x="6604986" y="2688358"/>
                  <a:pt x="6587344" y="2688236"/>
                  <a:pt x="6572354" y="2683239"/>
                </a:cubicBezTo>
                <a:cubicBezTo>
                  <a:pt x="6562360" y="2673246"/>
                  <a:pt x="6549644" y="2665378"/>
                  <a:pt x="6542373" y="2653259"/>
                </a:cubicBezTo>
                <a:cubicBezTo>
                  <a:pt x="6534243" y="2639710"/>
                  <a:pt x="6537254" y="2620627"/>
                  <a:pt x="6527383" y="2608288"/>
                </a:cubicBezTo>
                <a:cubicBezTo>
                  <a:pt x="6516129" y="2594220"/>
                  <a:pt x="6496092" y="2590032"/>
                  <a:pt x="6482413" y="2578308"/>
                </a:cubicBezTo>
                <a:cubicBezTo>
                  <a:pt x="6355193" y="2469262"/>
                  <a:pt x="6480721" y="2557192"/>
                  <a:pt x="6377481" y="2488367"/>
                </a:cubicBezTo>
                <a:cubicBezTo>
                  <a:pt x="6367488" y="2473377"/>
                  <a:pt x="6359225" y="2457076"/>
                  <a:pt x="6347501" y="2443397"/>
                </a:cubicBezTo>
                <a:cubicBezTo>
                  <a:pt x="6329106" y="2421936"/>
                  <a:pt x="6303219" y="2406955"/>
                  <a:pt x="6287540" y="2383436"/>
                </a:cubicBezTo>
                <a:cubicBezTo>
                  <a:pt x="6258062" y="2339218"/>
                  <a:pt x="6255872" y="2329563"/>
                  <a:pt x="6212590" y="2293495"/>
                </a:cubicBezTo>
                <a:cubicBezTo>
                  <a:pt x="6198750" y="2281962"/>
                  <a:pt x="6181298" y="2275240"/>
                  <a:pt x="6167619" y="2263515"/>
                </a:cubicBezTo>
                <a:cubicBezTo>
                  <a:pt x="6146158" y="2245120"/>
                  <a:pt x="6130271" y="2220514"/>
                  <a:pt x="6107658" y="2203554"/>
                </a:cubicBezTo>
                <a:cubicBezTo>
                  <a:pt x="6087671" y="2188564"/>
                  <a:pt x="6068028" y="2173104"/>
                  <a:pt x="6047698" y="2158583"/>
                </a:cubicBezTo>
                <a:cubicBezTo>
                  <a:pt x="5993170" y="2119634"/>
                  <a:pt x="6001567" y="2132633"/>
                  <a:pt x="5942767" y="2083633"/>
                </a:cubicBezTo>
                <a:cubicBezTo>
                  <a:pt x="5931910" y="2074585"/>
                  <a:pt x="5924093" y="2062132"/>
                  <a:pt x="5912786" y="2053652"/>
                </a:cubicBezTo>
                <a:cubicBezTo>
                  <a:pt x="5883961" y="2032033"/>
                  <a:pt x="5848323" y="2019170"/>
                  <a:pt x="5822845" y="1993692"/>
                </a:cubicBezTo>
                <a:cubicBezTo>
                  <a:pt x="5733327" y="1904173"/>
                  <a:pt x="5782172" y="1927310"/>
                  <a:pt x="5687934" y="1903751"/>
                </a:cubicBezTo>
                <a:cubicBezTo>
                  <a:pt x="5616800" y="1832617"/>
                  <a:pt x="5654788" y="1852728"/>
                  <a:pt x="5583003" y="1828800"/>
                </a:cubicBezTo>
                <a:cubicBezTo>
                  <a:pt x="5553023" y="1798820"/>
                  <a:pt x="5528340" y="1762378"/>
                  <a:pt x="5493062" y="1738859"/>
                </a:cubicBezTo>
                <a:cubicBezTo>
                  <a:pt x="5463082" y="1718872"/>
                  <a:pt x="5428599" y="1704376"/>
                  <a:pt x="5403121" y="1678898"/>
                </a:cubicBezTo>
                <a:cubicBezTo>
                  <a:pt x="5378137" y="1653914"/>
                  <a:pt x="5357568" y="1623546"/>
                  <a:pt x="5328170" y="1603947"/>
                </a:cubicBezTo>
                <a:cubicBezTo>
                  <a:pt x="5298190" y="1583960"/>
                  <a:pt x="5263707" y="1569465"/>
                  <a:pt x="5238229" y="1543987"/>
                </a:cubicBezTo>
                <a:cubicBezTo>
                  <a:pt x="5218242" y="1524000"/>
                  <a:pt x="5201787" y="1499705"/>
                  <a:pt x="5178268" y="1484026"/>
                </a:cubicBezTo>
                <a:cubicBezTo>
                  <a:pt x="5163278" y="1474033"/>
                  <a:pt x="5146856" y="1465909"/>
                  <a:pt x="5133298" y="1454046"/>
                </a:cubicBezTo>
                <a:cubicBezTo>
                  <a:pt x="5106708" y="1430780"/>
                  <a:pt x="5087745" y="1398693"/>
                  <a:pt x="5058347" y="1379095"/>
                </a:cubicBezTo>
                <a:cubicBezTo>
                  <a:pt x="5001617" y="1341276"/>
                  <a:pt x="5026115" y="1361854"/>
                  <a:pt x="4983396" y="1319134"/>
                </a:cubicBezTo>
                <a:cubicBezTo>
                  <a:pt x="4949639" y="1217863"/>
                  <a:pt x="4996455" y="1327635"/>
                  <a:pt x="4923435" y="1244183"/>
                </a:cubicBezTo>
                <a:cubicBezTo>
                  <a:pt x="4899708" y="1217066"/>
                  <a:pt x="4883462" y="1184222"/>
                  <a:pt x="4863475" y="1154242"/>
                </a:cubicBezTo>
                <a:lnTo>
                  <a:pt x="4833495" y="1109272"/>
                </a:lnTo>
                <a:cubicBezTo>
                  <a:pt x="4823501" y="1094282"/>
                  <a:pt x="4818504" y="1074295"/>
                  <a:pt x="4803514" y="1064301"/>
                </a:cubicBezTo>
                <a:cubicBezTo>
                  <a:pt x="4788524" y="1054308"/>
                  <a:pt x="4772102" y="1046184"/>
                  <a:pt x="4758544" y="1034321"/>
                </a:cubicBezTo>
                <a:cubicBezTo>
                  <a:pt x="4731954" y="1011055"/>
                  <a:pt x="4717112" y="970543"/>
                  <a:pt x="4683593" y="959370"/>
                </a:cubicBezTo>
                <a:lnTo>
                  <a:pt x="4593652" y="929390"/>
                </a:lnTo>
                <a:lnTo>
                  <a:pt x="4548681" y="914400"/>
                </a:lnTo>
                <a:cubicBezTo>
                  <a:pt x="4501452" y="882914"/>
                  <a:pt x="4511252" y="883751"/>
                  <a:pt x="4458740" y="869429"/>
                </a:cubicBezTo>
                <a:cubicBezTo>
                  <a:pt x="4418988" y="858587"/>
                  <a:pt x="4338819" y="839449"/>
                  <a:pt x="4338819" y="839449"/>
                </a:cubicBezTo>
                <a:cubicBezTo>
                  <a:pt x="4323829" y="829456"/>
                  <a:pt x="4309963" y="817526"/>
                  <a:pt x="4293849" y="809469"/>
                </a:cubicBezTo>
                <a:cubicBezTo>
                  <a:pt x="4279716" y="802403"/>
                  <a:pt x="4262427" y="802609"/>
                  <a:pt x="4248878" y="794479"/>
                </a:cubicBezTo>
                <a:cubicBezTo>
                  <a:pt x="4145994" y="732748"/>
                  <a:pt x="4301323" y="791972"/>
                  <a:pt x="4173927" y="749508"/>
                </a:cubicBezTo>
                <a:cubicBezTo>
                  <a:pt x="4153940" y="734518"/>
                  <a:pt x="4135659" y="716933"/>
                  <a:pt x="4113967" y="704538"/>
                </a:cubicBezTo>
                <a:cubicBezTo>
                  <a:pt x="4100248" y="696698"/>
                  <a:pt x="4081335" y="699418"/>
                  <a:pt x="4068996" y="689547"/>
                </a:cubicBezTo>
                <a:cubicBezTo>
                  <a:pt x="4054928" y="678293"/>
                  <a:pt x="4052574" y="656440"/>
                  <a:pt x="4039016" y="644577"/>
                </a:cubicBezTo>
                <a:cubicBezTo>
                  <a:pt x="4011899" y="620850"/>
                  <a:pt x="3979055" y="604603"/>
                  <a:pt x="3949075" y="584616"/>
                </a:cubicBezTo>
                <a:lnTo>
                  <a:pt x="3904104" y="554636"/>
                </a:lnTo>
                <a:cubicBezTo>
                  <a:pt x="3846365" y="468026"/>
                  <a:pt x="3906879" y="546307"/>
                  <a:pt x="3829154" y="479685"/>
                </a:cubicBezTo>
                <a:cubicBezTo>
                  <a:pt x="3807693" y="461290"/>
                  <a:pt x="3769193" y="419724"/>
                  <a:pt x="3769193" y="419724"/>
                </a:cubicBezTo>
                <a:cubicBezTo>
                  <a:pt x="3729219" y="299803"/>
                  <a:pt x="3789180" y="439712"/>
                  <a:pt x="3709232" y="359764"/>
                </a:cubicBezTo>
                <a:cubicBezTo>
                  <a:pt x="3698059" y="348591"/>
                  <a:pt x="3704113" y="327132"/>
                  <a:pt x="3694242" y="314793"/>
                </a:cubicBezTo>
                <a:cubicBezTo>
                  <a:pt x="3682988" y="300725"/>
                  <a:pt x="3662951" y="296537"/>
                  <a:pt x="3649272" y="284813"/>
                </a:cubicBezTo>
                <a:cubicBezTo>
                  <a:pt x="3523374" y="176901"/>
                  <a:pt x="3638896" y="270814"/>
                  <a:pt x="3559331" y="179882"/>
                </a:cubicBezTo>
                <a:cubicBezTo>
                  <a:pt x="3536065" y="153292"/>
                  <a:pt x="3509364" y="129915"/>
                  <a:pt x="3484380" y="104931"/>
                </a:cubicBezTo>
                <a:lnTo>
                  <a:pt x="3454399" y="74951"/>
                </a:lnTo>
                <a:cubicBezTo>
                  <a:pt x="3449402" y="59961"/>
                  <a:pt x="3450582" y="41153"/>
                  <a:pt x="3439409" y="29980"/>
                </a:cubicBezTo>
                <a:cubicBezTo>
                  <a:pt x="3409429" y="0"/>
                  <a:pt x="3379448" y="19987"/>
                  <a:pt x="3349468" y="29980"/>
                </a:cubicBezTo>
                <a:lnTo>
                  <a:pt x="3364458" y="59961"/>
                </a:lnTo>
                <a:close/>
              </a:path>
            </a:pathLst>
          </a:custGeom>
          <a:solidFill>
            <a:srgbClr val="FF0000">
              <a:alpha val="26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8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30" grpId="0" animBg="1"/>
      <p:bldP spid="25" grpId="0" animBg="1"/>
      <p:bldP spid="2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anskriti Jain\Desktop\Kosi\maps\02750_20080827_IND_A3_OMEP_North_East_India,_Floods_Affected_Districts,_26_August_2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918"/>
            <a:ext cx="9144000" cy="64166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228600"/>
            <a:ext cx="2895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876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ifirstpro.files.wordpress.com/2008/09/539w.jpg"/>
          <p:cNvPicPr>
            <a:picLocks noChangeAspect="1" noChangeArrowheads="1"/>
          </p:cNvPicPr>
          <p:nvPr/>
        </p:nvPicPr>
        <p:blipFill>
          <a:blip r:embed="rId2" cstate="print"/>
          <a:srcRect r="18085" b="16465"/>
          <a:stretch>
            <a:fillRect/>
          </a:stretch>
        </p:blipFill>
        <p:spPr bwMode="auto">
          <a:xfrm>
            <a:off x="121692" y="125362"/>
            <a:ext cx="5075148" cy="330363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6" descr="http://www.outlookindia.com/images/bihar_flood_1_20080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9630"/>
            <a:ext cx="3733800" cy="260357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2" descr="http://themangaloretimes.com/admin/images/content_images/img_content2/1406968274.jpg"/>
          <p:cNvPicPr>
            <a:picLocks noChangeAspect="1" noChangeArrowheads="1"/>
          </p:cNvPicPr>
          <p:nvPr/>
        </p:nvPicPr>
        <p:blipFill>
          <a:blip r:embed="rId4" cstate="print"/>
          <a:srcRect t="5167"/>
          <a:stretch>
            <a:fillRect/>
          </a:stretch>
        </p:blipFill>
        <p:spPr bwMode="auto">
          <a:xfrm>
            <a:off x="4114800" y="3537286"/>
            <a:ext cx="4952999" cy="31282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4" descr="http://www.outlookindia.com/images/bihar_flood_2_20080908.jpg"/>
          <p:cNvPicPr>
            <a:picLocks noChangeAspect="1" noChangeArrowheads="1"/>
          </p:cNvPicPr>
          <p:nvPr/>
        </p:nvPicPr>
        <p:blipFill rotWithShape="1">
          <a:blip r:embed="rId5" cstate="print"/>
          <a:srcRect r="4900"/>
          <a:stretch/>
        </p:blipFill>
        <p:spPr bwMode="auto">
          <a:xfrm>
            <a:off x="121692" y="3581400"/>
            <a:ext cx="3840708" cy="306715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012160" y="285293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Floods in 2008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27171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8800"/>
            <a:ext cx="8382000" cy="4983832"/>
          </a:xfrm>
        </p:spPr>
        <p:txBody>
          <a:bodyPr>
            <a:noAutofit/>
          </a:bodyPr>
          <a:lstStyle/>
          <a:p>
            <a:pPr algn="just"/>
            <a:r>
              <a:rPr lang="en-I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 afflux bund breached on the 18th August 2008 at 12:55 pm.</a:t>
            </a:r>
          </a:p>
          <a:p>
            <a:pPr algn="just"/>
            <a:r>
              <a:rPr lang="en-I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Combination of heavy rains and avulsion in the absence of timely response led to breach of the Eastern bund at </a:t>
            </a:r>
            <a:r>
              <a:rPr lang="en-IN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Kusaha</a:t>
            </a:r>
            <a:r>
              <a:rPr lang="en-IN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</a:p>
          <a:p>
            <a:pPr algn="just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breach discharged at 144,000 cusecs, much less than the barrage’s discharge capacity, 950,000 cusecs (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Regmi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2013). Yet, the breach happened – clearly indicating the failure of transboundary coordination mechanisms to respond.</a:t>
            </a:r>
          </a:p>
          <a:p>
            <a:pPr lvl="1" algn="just"/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About 15-20 km wide and 150 km long  water sheet flowing at 1 ms</a:t>
            </a:r>
            <a:r>
              <a:rPr lang="en-IN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-1</a:t>
            </a:r>
          </a:p>
          <a:p>
            <a:pPr lvl="1" algn="just"/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 Nepal: 45,000 people displaced; 4,648 ha of crops washed away (</a:t>
            </a:r>
            <a:r>
              <a:rPr lang="en-IN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Shreshta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 2010)</a:t>
            </a:r>
          </a:p>
          <a:p>
            <a:pPr lvl="1"/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 India: 3.07 million from 1,704 villages in Bihar affected (Mishra 2008); total losses highest in the last five decades (Kale 2008)</a:t>
            </a:r>
            <a:endParaRPr lang="en-IN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5574" y="131007"/>
            <a:ext cx="8836025" cy="120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>
                <a:solidFill>
                  <a:srgbClr val="FFFF00"/>
                </a:solidFill>
              </a:rPr>
              <a:t>Floods 2008: </a:t>
            </a:r>
          </a:p>
          <a:p>
            <a:pPr algn="ctr"/>
            <a:r>
              <a:rPr lang="en-IN" sz="4400" dirty="0">
                <a:solidFill>
                  <a:srgbClr val="FFFF00"/>
                </a:solidFill>
              </a:rPr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390737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1336"/>
            <a:ext cx="8382000" cy="506003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Absence of High Dam, an integral part of the Flood Protection (CWC,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GoI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).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Poor maintenance of barrage and protection works by India (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GoN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Embankments wrong technological choice for flood control (Mishra 2008, Dixit 2009); were only temporary solutions (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Chitale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2000).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Institutional dysfunction, negligence of duty, poor decision making, organizational incapacities and weaknesses – in India and Nepal (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Balia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Commission,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Shreshta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 2010, Dixit 2009)</a:t>
            </a:r>
          </a:p>
          <a:p>
            <a:pPr lvl="1"/>
            <a:r>
              <a:rPr lang="en-IN" sz="18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Breach suspected well before. By 16th August 2008, </a:t>
            </a:r>
            <a:r>
              <a:rPr lang="en-IN" sz="1800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Kusaha</a:t>
            </a:r>
            <a:r>
              <a:rPr lang="en-IN" sz="18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point’s vulnerability </a:t>
            </a:r>
            <a:r>
              <a:rPr lang="en-US" sz="18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reported by local communities (</a:t>
            </a:r>
            <a:r>
              <a:rPr lang="en-US" sz="1800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Shreshta</a:t>
            </a:r>
            <a:r>
              <a:rPr lang="en-US" sz="18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et al 2010); the first wireless about this vulnerability sent on 31 July 2014 (</a:t>
            </a:r>
            <a:r>
              <a:rPr lang="en-US" sz="1800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Balia</a:t>
            </a:r>
            <a:r>
              <a:rPr lang="en-US" sz="18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Commission 2014).</a:t>
            </a:r>
          </a:p>
          <a:p>
            <a:r>
              <a:rPr lang="en-US" sz="20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Political turbulence in Nepal contributed to ineffectiveness of institutional arrangements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(CWC, </a:t>
            </a: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Balia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Commission, </a:t>
            </a: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GoB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Kosi Victims Society and other civic society actors in Nepal and India).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Bihar Irrigation Authorities sent contractors to repair the spurs, but they met with hostile conditions and resistance from locals in Nepal.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5574" y="131007"/>
            <a:ext cx="8836025" cy="120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>
                <a:solidFill>
                  <a:srgbClr val="FFFF00"/>
                </a:solidFill>
              </a:rPr>
              <a:t>Floods 2008:</a:t>
            </a:r>
          </a:p>
          <a:p>
            <a:pPr algn="ctr"/>
            <a:r>
              <a:rPr lang="en-IN" sz="4400" dirty="0">
                <a:solidFill>
                  <a:srgbClr val="FFFF00"/>
                </a:solidFill>
              </a:rPr>
              <a:t>Failed Transborder Governance</a:t>
            </a:r>
          </a:p>
        </p:txBody>
      </p:sp>
    </p:spTree>
    <p:extLst>
      <p:ext uri="{BB962C8B-B14F-4D97-AF65-F5344CB8AC3E}">
        <p14:creationId xmlns:p14="http://schemas.microsoft.com/office/powerpoint/2010/main" val="12654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376"/>
            <a:ext cx="6096000" cy="5334000"/>
          </a:xfrm>
        </p:spPr>
        <p:txBody>
          <a:bodyPr>
            <a:noAutofit/>
          </a:bodyPr>
          <a:lstStyle/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Landslide occurred on 2nd August 2014, early hours of 02:36 am on </a:t>
            </a:r>
            <a:r>
              <a:rPr lang="en-IN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Bhote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Kosi, a tributary – </a:t>
            </a:r>
            <a:r>
              <a:rPr lang="en-IN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Sindhupalchok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District, Central Region of Nepal.</a:t>
            </a:r>
          </a:p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“Massive landslide blocks </a:t>
            </a:r>
            <a:r>
              <a:rPr lang="en-IN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SunKosi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River, Downstream Nepal-India under threat” </a:t>
            </a:r>
            <a:r>
              <a:rPr lang="en-IN" sz="2000" dirty="0">
                <a:solidFill>
                  <a:schemeClr val="accent6"/>
                </a:solidFill>
              </a:rPr>
              <a:t>(</a:t>
            </a:r>
            <a:r>
              <a:rPr lang="en-IN" sz="2000" u="sng" dirty="0">
                <a:solidFill>
                  <a:schemeClr val="accent6"/>
                </a:solidFill>
              </a:rPr>
              <a:t>SANDRP, 2:18 pm, 2 August 2014</a:t>
            </a:r>
            <a:r>
              <a:rPr lang="en-IN" sz="2000" dirty="0">
                <a:solidFill>
                  <a:schemeClr val="accent6"/>
                </a:solidFill>
              </a:rPr>
              <a:t>)</a:t>
            </a:r>
          </a:p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Landslide led to artificial damming of </a:t>
            </a:r>
            <a:r>
              <a:rPr lang="en-IN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Bhote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Kosi, a flow of 160 m</a:t>
            </a:r>
            <a:r>
              <a:rPr lang="en-IN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</a:t>
            </a:r>
            <a:r>
              <a:rPr lang="en-IN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-1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accumulating over 7 MCM volume lake within 13 hours (ICIMOD); 20 MCM (CWC): </a:t>
            </a:r>
          </a:p>
          <a:p>
            <a:pPr lvl="1"/>
            <a:r>
              <a:rPr lang="en-IN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Death toll- 94 persons</a:t>
            </a:r>
          </a:p>
          <a:p>
            <a:pPr lvl="1"/>
            <a:r>
              <a:rPr lang="en-IN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Missing - 114 persons</a:t>
            </a:r>
          </a:p>
          <a:p>
            <a:pPr lvl="1"/>
            <a:r>
              <a:rPr lang="en-IN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affected directly- 130,000 persons 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Sudden breach could lead to floods downstream, impacting communities downstream and the 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Kosi barrage 180 km downstream.</a:t>
            </a:r>
          </a:p>
        </p:txBody>
      </p:sp>
      <p:pic>
        <p:nvPicPr>
          <p:cNvPr id="4" name="Picture 2" descr="Sunkoshi Landslide of June 2013 and July 2014, courtesy ICIMOD"/>
          <p:cNvPicPr>
            <a:picLocks noChangeAspect="1" noChangeArrowheads="1"/>
          </p:cNvPicPr>
          <p:nvPr/>
        </p:nvPicPr>
        <p:blipFill rotWithShape="1">
          <a:blip r:embed="rId3" cstate="print"/>
          <a:srcRect t="8623" r="57143" b="1"/>
          <a:stretch/>
        </p:blipFill>
        <p:spPr bwMode="auto">
          <a:xfrm>
            <a:off x="6470788" y="1473958"/>
            <a:ext cx="2520812" cy="28386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 descr="Sunkoshi Landslide of June 2013 and July 2014, courtesy ICIMOD"/>
          <p:cNvPicPr>
            <a:picLocks noChangeAspect="1" noChangeArrowheads="1"/>
          </p:cNvPicPr>
          <p:nvPr/>
        </p:nvPicPr>
        <p:blipFill>
          <a:blip r:embed="rId3" cstate="print"/>
          <a:srcRect l="42857" r="4082"/>
          <a:stretch>
            <a:fillRect/>
          </a:stretch>
        </p:blipFill>
        <p:spPr bwMode="auto">
          <a:xfrm>
            <a:off x="6479134" y="4236368"/>
            <a:ext cx="2512466" cy="25007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34200" y="38553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63699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2014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5574" y="116632"/>
            <a:ext cx="8836025" cy="1003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FFFF00"/>
                </a:solidFill>
              </a:rPr>
              <a:t>“No Floods” 2014</a:t>
            </a:r>
            <a:endParaRPr lang="en-IN" sz="4400" dirty="0">
              <a:solidFill>
                <a:srgbClr val="FFFF00"/>
              </a:solidFill>
            </a:endParaRPr>
          </a:p>
          <a:p>
            <a:pPr algn="ctr"/>
            <a:r>
              <a:rPr lang="en-IN" sz="4400" dirty="0">
                <a:solidFill>
                  <a:srgbClr val="FFFF00"/>
                </a:solidFill>
              </a:rPr>
              <a:t>Landslide on </a:t>
            </a:r>
            <a:r>
              <a:rPr lang="en-IN" sz="4400" dirty="0" err="1">
                <a:solidFill>
                  <a:srgbClr val="FFFF00"/>
                </a:solidFill>
              </a:rPr>
              <a:t>Bhote</a:t>
            </a:r>
            <a:r>
              <a:rPr lang="en-IN" sz="4400" dirty="0">
                <a:solidFill>
                  <a:srgbClr val="FFFF00"/>
                </a:solidFill>
              </a:rPr>
              <a:t> Kosi</a:t>
            </a:r>
          </a:p>
        </p:txBody>
      </p:sp>
    </p:spTree>
    <p:extLst>
      <p:ext uri="{BB962C8B-B14F-4D97-AF65-F5344CB8AC3E}">
        <p14:creationId xmlns:p14="http://schemas.microsoft.com/office/powerpoint/2010/main" val="2265510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9458" name="Picture 2" descr="http://blogs.agu.org/landslideblog/files/2014/08/14_08-Bhote-Kosi-1.jpg"/>
          <p:cNvPicPr>
            <a:picLocks noChangeAspect="1" noChangeArrowheads="1"/>
          </p:cNvPicPr>
          <p:nvPr/>
        </p:nvPicPr>
        <p:blipFill>
          <a:blip r:embed="rId2" cstate="print"/>
          <a:srcRect l="23056" r="1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228600"/>
            <a:ext cx="1066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Landslide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288268"/>
            <a:ext cx="1676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Lake 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4535269"/>
            <a:ext cx="14478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Water flow after blasting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62276" y="3640936"/>
            <a:ext cx="0" cy="697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200" y="609600"/>
            <a:ext cx="0" cy="697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5181600"/>
            <a:ext cx="0" cy="697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4419600"/>
            <a:ext cx="1295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settlements</a:t>
            </a:r>
          </a:p>
        </p:txBody>
      </p:sp>
    </p:spTree>
    <p:extLst>
      <p:ext uri="{BB962C8B-B14F-4D97-AF65-F5344CB8AC3E}">
        <p14:creationId xmlns:p14="http://schemas.microsoft.com/office/powerpoint/2010/main" val="369383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Research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Question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Transboundary river water governance is essentially a statist project. But it is also true that nonstate actors and their politics shape and influence its outcomes.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How do the nonstate actors engage with transboundary governance (</a:t>
            </a:r>
            <a:r>
              <a:rPr lang="en-US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inclusive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), to what end? How does “improved access to information” impact this engagement (</a:t>
            </a:r>
            <a:r>
              <a:rPr lang="en-US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informed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)?</a:t>
            </a:r>
          </a:p>
          <a:p>
            <a:pPr lvl="1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914400" lvl="1" indent="-514350">
              <a:buFont typeface="+mj-lt"/>
              <a:buAutoNum type="alphaUcPeriod"/>
            </a:pPr>
            <a:endParaRPr lang="en-IN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09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029200" cy="5715000"/>
          </a:xfrm>
        </p:spPr>
        <p:txBody>
          <a:bodyPr/>
          <a:lstStyle/>
          <a:p>
            <a:endParaRPr lang="en-IN"/>
          </a:p>
        </p:txBody>
      </p:sp>
      <p:pic>
        <p:nvPicPr>
          <p:cNvPr id="22530" name="Picture 2" descr="Sunkoshi landslide"/>
          <p:cNvPicPr>
            <a:picLocks noChangeAspect="1" noChangeArrowheads="1"/>
          </p:cNvPicPr>
          <p:nvPr/>
        </p:nvPicPr>
        <p:blipFill>
          <a:blip r:embed="rId2" cstate="print"/>
          <a:srcRect l="6005"/>
          <a:stretch>
            <a:fillRect/>
          </a:stretch>
        </p:blipFill>
        <p:spPr bwMode="auto">
          <a:xfrm>
            <a:off x="-1868" y="533400"/>
            <a:ext cx="9145868" cy="6324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8077200" y="2209800"/>
            <a:ext cx="0" cy="697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7800" y="2286000"/>
            <a:ext cx="2667000" cy="369332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Water flow after blasting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2667000"/>
            <a:ext cx="0" cy="697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1688068"/>
            <a:ext cx="1676400" cy="369332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Lake formation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05400" y="2133600"/>
            <a:ext cx="0" cy="697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0" y="1828800"/>
            <a:ext cx="1676400" cy="369332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Lake formation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75" y="-13008"/>
            <a:ext cx="8836025" cy="501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dirty="0">
                <a:solidFill>
                  <a:srgbClr val="FFFF00"/>
                </a:solidFill>
              </a:rPr>
              <a:t>The Landslide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7183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21135"/>
            <a:ext cx="8836025" cy="1003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>
                <a:solidFill>
                  <a:srgbClr val="FFFF00"/>
                </a:solidFill>
              </a:rPr>
              <a:t>“No” Floods 2014:</a:t>
            </a:r>
          </a:p>
          <a:p>
            <a:pPr algn="ctr"/>
            <a:r>
              <a:rPr lang="en-IN" sz="4400" dirty="0">
                <a:solidFill>
                  <a:srgbClr val="FFFF00"/>
                </a:solidFill>
              </a:rPr>
              <a:t>Response Timeline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28156"/>
              </p:ext>
            </p:extLst>
          </p:nvPr>
        </p:nvGraphicFramePr>
        <p:xfrm>
          <a:off x="323527" y="1426800"/>
          <a:ext cx="8620001" cy="5242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26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3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02:21 am</a:t>
                      </a:r>
                      <a:endParaRPr lang="en-IN" sz="2800" b="1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Bhote</a:t>
                      </a:r>
                      <a:r>
                        <a:rPr lang="en-IN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Kosi landslide occurs, 2 August 2014.</a:t>
                      </a:r>
                      <a:endParaRPr lang="en-IN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08:30 am</a:t>
                      </a:r>
                      <a:endParaRPr lang="en-IN" sz="2800" b="1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Central Disaster Risk Reduction Committee, </a:t>
                      </a:r>
                      <a:r>
                        <a:rPr lang="en-IN" sz="180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GoN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Emergency</a:t>
                      </a:r>
                      <a:r>
                        <a:rPr lang="en-IN" sz="180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Meeting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IN" sz="180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Singhadurbar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Kathmandu.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11:36 am</a:t>
                      </a:r>
                      <a:endParaRPr lang="en-IN" sz="2800" b="1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GoN</a:t>
                      </a:r>
                      <a:r>
                        <a:rPr lang="en-IN" sz="180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informs India’s 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NDMA, which alerts</a:t>
                      </a:r>
                      <a:r>
                        <a:rPr lang="en-IN" sz="180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GoB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alerts 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District Disaster Committees within two-km of the river.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Home Minister, </a:t>
                      </a:r>
                      <a:r>
                        <a:rPr lang="en-IN" sz="180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GoN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Bam Dev </a:t>
                      </a:r>
                      <a:r>
                        <a:rPr lang="en-IN" sz="180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Gautam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urges the governments of China and India to help.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14:02 pm</a:t>
                      </a:r>
                      <a:endParaRPr lang="en-IN" sz="2800" b="1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Nepal Army makes first attempt to blast and break the dam unsuccessfully; declared downstream areas “Crisis Hit Regions”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August 2014</a:t>
                      </a:r>
                      <a:endParaRPr lang="en-IN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National Crisis Management Committee (NCMC), </a:t>
                      </a:r>
                      <a:r>
                        <a:rPr lang="en-IN" sz="180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GoI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coordinates response efforts.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C17 Military Aircraft with medical teams and Six expert members from India at Ground Zero for assisting Nepal</a:t>
                      </a:r>
                      <a:r>
                        <a:rPr lang="en-IN" sz="180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Army.</a:t>
                      </a:r>
                      <a:endParaRPr lang="en-IN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44,000 people evacuated along Kosi River; 1.5 lakh to be evacuated by evening. Air Force and Navy on standby;</a:t>
                      </a:r>
                      <a:r>
                        <a:rPr lang="en-IN" sz="1800" kern="12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teams  of NDRF and 4 teams of SDRF pressed into service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Food Corporation of India directed to store additional food grain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437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138" y="609600"/>
            <a:ext cx="3739662" cy="4249616"/>
          </a:xfrm>
        </p:spPr>
        <p:txBody>
          <a:bodyPr/>
          <a:lstStyle/>
          <a:p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3810000" y="0"/>
            <a:ext cx="5105400" cy="6915538"/>
            <a:chOff x="1524000" y="381000"/>
            <a:chExt cx="4419600" cy="5986585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4861" t="8333" r="39458" b="10417"/>
            <a:stretch>
              <a:fillRect/>
            </a:stretch>
          </p:blipFill>
          <p:spPr bwMode="auto">
            <a:xfrm>
              <a:off x="1524000" y="381000"/>
              <a:ext cx="4419600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4861" t="26042" r="39458" b="43750"/>
            <a:stretch>
              <a:fillRect/>
            </a:stretch>
          </p:blipFill>
          <p:spPr bwMode="auto">
            <a:xfrm>
              <a:off x="1524000" y="4724400"/>
              <a:ext cx="4419600" cy="164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8" name="Picture 6" descr="Residents at a relief camp in Birpur, near Nepal 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3505200" cy="2322058"/>
          </a:xfrm>
          <a:prstGeom prst="rect">
            <a:avLst/>
          </a:prstGeom>
          <a:noFill/>
        </p:spPr>
      </p:pic>
      <p:pic>
        <p:nvPicPr>
          <p:cNvPr id="38920" name="Picture 8" descr="Residents of a village in Supaul leave for safer turf with their cattle"/>
          <p:cNvPicPr>
            <a:picLocks noChangeAspect="1" noChangeArrowheads="1"/>
          </p:cNvPicPr>
          <p:nvPr/>
        </p:nvPicPr>
        <p:blipFill>
          <a:blip r:embed="rId6" cstate="print"/>
          <a:srcRect r="1491"/>
          <a:stretch>
            <a:fillRect/>
          </a:stretch>
        </p:blipFill>
        <p:spPr bwMode="auto">
          <a:xfrm>
            <a:off x="0" y="2362200"/>
            <a:ext cx="3505200" cy="2273020"/>
          </a:xfrm>
          <a:prstGeom prst="rect">
            <a:avLst/>
          </a:prstGeom>
          <a:noFill/>
        </p:spPr>
      </p:pic>
      <p:pic>
        <p:nvPicPr>
          <p:cNvPr id="38922" name="Picture 10" descr="NDRF personnel evacuate villagers at Supau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1419"/>
            <a:ext cx="3581400" cy="21465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62700" y="6546206"/>
            <a:ext cx="27813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MAIL TODAY, 4 August 2014</a:t>
            </a:r>
          </a:p>
        </p:txBody>
      </p:sp>
    </p:spTree>
    <p:extLst>
      <p:ext uri="{BB962C8B-B14F-4D97-AF65-F5344CB8AC3E}">
        <p14:creationId xmlns:p14="http://schemas.microsoft.com/office/powerpoint/2010/main" val="3661383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anskriti Jain\Desktop\Kosi\maps\2008-14.jpg"/>
          <p:cNvPicPr>
            <a:picLocks noChangeAspect="1" noChangeArrowheads="1"/>
          </p:cNvPicPr>
          <p:nvPr/>
        </p:nvPicPr>
        <p:blipFill rotWithShape="1">
          <a:blip r:embed="rId2" cstate="print"/>
          <a:srcRect l="28632" b="23098"/>
          <a:stretch/>
        </p:blipFill>
        <p:spPr bwMode="auto">
          <a:xfrm>
            <a:off x="0" y="0"/>
            <a:ext cx="7318534" cy="6876197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7310754" y="0"/>
            <a:ext cx="1833246" cy="2053235"/>
            <a:chOff x="7310754" y="1676400"/>
            <a:chExt cx="1833246" cy="2053235"/>
          </a:xfrm>
        </p:grpSpPr>
        <p:sp>
          <p:nvSpPr>
            <p:cNvPr id="6" name="Rectangle 5"/>
            <p:cNvSpPr/>
            <p:nvPr/>
          </p:nvSpPr>
          <p:spPr>
            <a:xfrm>
              <a:off x="7310754" y="1676400"/>
              <a:ext cx="1833246" cy="2053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>
                  <a:solidFill>
                    <a:schemeClr val="tx1"/>
                  </a:solidFill>
                </a:rPr>
                <a:t>LEGEND</a:t>
              </a:r>
            </a:p>
            <a:p>
              <a:endParaRPr lang="en-IN" sz="1200" dirty="0">
                <a:solidFill>
                  <a:schemeClr val="tx1"/>
                </a:solidFill>
              </a:endParaRPr>
            </a:p>
            <a:p>
              <a:r>
                <a:rPr lang="en-IN" sz="1200" dirty="0">
                  <a:solidFill>
                    <a:schemeClr val="tx1"/>
                  </a:solidFill>
                </a:rPr>
                <a:t>     International Boundary</a:t>
              </a:r>
            </a:p>
            <a:p>
              <a:endParaRPr lang="en-IN" sz="1200" dirty="0">
                <a:solidFill>
                  <a:schemeClr val="tx1"/>
                </a:solidFill>
              </a:endParaRPr>
            </a:p>
            <a:p>
              <a:r>
                <a:rPr lang="en-IN" sz="1200" dirty="0">
                  <a:solidFill>
                    <a:schemeClr val="tx1"/>
                  </a:solidFill>
                </a:rPr>
                <a:t>     State Boundary</a:t>
              </a:r>
            </a:p>
            <a:p>
              <a:endParaRPr lang="en-IN" sz="1200" dirty="0">
                <a:solidFill>
                  <a:schemeClr val="tx1"/>
                </a:solidFill>
              </a:endParaRPr>
            </a:p>
            <a:p>
              <a:r>
                <a:rPr lang="en-IN" sz="1200" dirty="0">
                  <a:solidFill>
                    <a:schemeClr val="tx1"/>
                  </a:solidFill>
                </a:rPr>
                <a:t>     District Boundary</a:t>
              </a:r>
            </a:p>
            <a:p>
              <a:endParaRPr lang="en-IN" sz="1200" dirty="0">
                <a:solidFill>
                  <a:schemeClr val="tx1"/>
                </a:solidFill>
              </a:endParaRPr>
            </a:p>
            <a:p>
              <a:r>
                <a:rPr lang="en-IN" sz="1200" dirty="0">
                  <a:solidFill>
                    <a:schemeClr val="tx1"/>
                  </a:solidFill>
                </a:rPr>
                <a:t>     Rivers</a:t>
              </a:r>
            </a:p>
            <a:p>
              <a:endParaRPr lang="en-IN" sz="1200" dirty="0">
                <a:solidFill>
                  <a:schemeClr val="tx1"/>
                </a:solidFill>
              </a:endParaRPr>
            </a:p>
            <a:p>
              <a:r>
                <a:rPr lang="en-IN" sz="1200" dirty="0">
                  <a:solidFill>
                    <a:schemeClr val="tx1"/>
                  </a:solidFill>
                </a:rPr>
                <a:t>     Landslide site</a:t>
              </a:r>
            </a:p>
          </p:txBody>
        </p:sp>
        <p:grpSp>
          <p:nvGrpSpPr>
            <p:cNvPr id="7" name="Group 14"/>
            <p:cNvGrpSpPr/>
            <p:nvPr/>
          </p:nvGrpSpPr>
          <p:grpSpPr>
            <a:xfrm flipV="1">
              <a:off x="7315200" y="2133600"/>
              <a:ext cx="148235" cy="148235"/>
              <a:chOff x="7543800" y="3505200"/>
              <a:chExt cx="533400" cy="533400"/>
            </a:xfrm>
          </p:grpSpPr>
          <p:sp>
            <p:nvSpPr>
              <p:cNvPr id="20" name="Rectangle 5"/>
              <p:cNvSpPr/>
              <p:nvPr/>
            </p:nvSpPr>
            <p:spPr>
              <a:xfrm>
                <a:off x="7543800" y="3505200"/>
                <a:ext cx="5334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1" name="Straight Connector 9"/>
              <p:cNvCxnSpPr/>
              <p:nvPr/>
            </p:nvCxnSpPr>
            <p:spPr>
              <a:xfrm>
                <a:off x="7543800" y="3771900"/>
                <a:ext cx="5334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5"/>
            <p:cNvGrpSpPr/>
            <p:nvPr/>
          </p:nvGrpSpPr>
          <p:grpSpPr>
            <a:xfrm flipV="1">
              <a:off x="7315200" y="2518765"/>
              <a:ext cx="152400" cy="148235"/>
              <a:chOff x="7543800" y="4524531"/>
              <a:chExt cx="548390" cy="533400"/>
            </a:xfrm>
          </p:grpSpPr>
          <p:sp>
            <p:nvSpPr>
              <p:cNvPr id="18" name="Rectangle 6"/>
              <p:cNvSpPr/>
              <p:nvPr/>
            </p:nvSpPr>
            <p:spPr>
              <a:xfrm>
                <a:off x="7558790" y="4524531"/>
                <a:ext cx="5334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543800" y="4776241"/>
                <a:ext cx="533400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 flipV="1">
              <a:off x="7315200" y="3581400"/>
              <a:ext cx="148235" cy="148235"/>
              <a:chOff x="7573780" y="5453921"/>
              <a:chExt cx="533400" cy="533400"/>
            </a:xfrm>
          </p:grpSpPr>
          <p:sp>
            <p:nvSpPr>
              <p:cNvPr id="16" name="Rectangle 7"/>
              <p:cNvSpPr/>
              <p:nvPr/>
            </p:nvSpPr>
            <p:spPr>
              <a:xfrm>
                <a:off x="7573780" y="5453921"/>
                <a:ext cx="5334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696200" y="5562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0" name="Group 17"/>
            <p:cNvGrpSpPr/>
            <p:nvPr/>
          </p:nvGrpSpPr>
          <p:grpSpPr>
            <a:xfrm flipV="1">
              <a:off x="7315200" y="3200400"/>
              <a:ext cx="152400" cy="148235"/>
              <a:chOff x="7543800" y="6324600"/>
              <a:chExt cx="548390" cy="533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558790" y="6324600"/>
                <a:ext cx="5334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7543800" y="6629400"/>
                <a:ext cx="533400" cy="0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8"/>
            <p:cNvGrpSpPr/>
            <p:nvPr/>
          </p:nvGrpSpPr>
          <p:grpSpPr>
            <a:xfrm flipV="1">
              <a:off x="7315200" y="2871865"/>
              <a:ext cx="152400" cy="148235"/>
              <a:chOff x="7543800" y="6324600"/>
              <a:chExt cx="548390" cy="533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558790" y="6324600"/>
                <a:ext cx="5334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543800" y="6629400"/>
                <a:ext cx="533400" cy="0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2089602" y="980926"/>
            <a:ext cx="1371600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000" dirty="0"/>
              <a:t>Landslide site 2014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1100" y="3352800"/>
            <a:ext cx="838200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000" dirty="0"/>
              <a:t>Breach 2008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800600" y="3588224"/>
            <a:ext cx="609600" cy="0"/>
          </a:xfrm>
          <a:prstGeom prst="straightConnector1">
            <a:avLst/>
          </a:prstGeom>
          <a:ln w="38100">
            <a:solidFill>
              <a:srgbClr val="1805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429000" y="3733800"/>
            <a:ext cx="2597632" cy="2853460"/>
            <a:chOff x="5044190" y="2819400"/>
            <a:chExt cx="1813810" cy="1992443"/>
          </a:xfrm>
        </p:grpSpPr>
        <p:sp>
          <p:nvSpPr>
            <p:cNvPr id="25" name="Freeform 24"/>
            <p:cNvSpPr/>
            <p:nvPr/>
          </p:nvSpPr>
          <p:spPr>
            <a:xfrm rot="21418658">
              <a:off x="5044190" y="2819400"/>
              <a:ext cx="1813810" cy="1992443"/>
            </a:xfrm>
            <a:custGeom>
              <a:avLst/>
              <a:gdLst>
                <a:gd name="connsiteX0" fmla="*/ 809469 w 1813810"/>
                <a:gd name="connsiteY0" fmla="*/ 29981 h 1948722"/>
                <a:gd name="connsiteX1" fmla="*/ 719528 w 1813810"/>
                <a:gd name="connsiteY1" fmla="*/ 89941 h 1948722"/>
                <a:gd name="connsiteX2" fmla="*/ 674557 w 1813810"/>
                <a:gd name="connsiteY2" fmla="*/ 119922 h 1948722"/>
                <a:gd name="connsiteX3" fmla="*/ 584616 w 1813810"/>
                <a:gd name="connsiteY3" fmla="*/ 149902 h 1948722"/>
                <a:gd name="connsiteX4" fmla="*/ 539646 w 1813810"/>
                <a:gd name="connsiteY4" fmla="*/ 164892 h 1948722"/>
                <a:gd name="connsiteX5" fmla="*/ 509665 w 1813810"/>
                <a:gd name="connsiteY5" fmla="*/ 194872 h 1948722"/>
                <a:gd name="connsiteX6" fmla="*/ 464695 w 1813810"/>
                <a:gd name="connsiteY6" fmla="*/ 209863 h 1948722"/>
                <a:gd name="connsiteX7" fmla="*/ 434715 w 1813810"/>
                <a:gd name="connsiteY7" fmla="*/ 254833 h 1948722"/>
                <a:gd name="connsiteX8" fmla="*/ 374754 w 1813810"/>
                <a:gd name="connsiteY8" fmla="*/ 314794 h 1948722"/>
                <a:gd name="connsiteX9" fmla="*/ 359764 w 1813810"/>
                <a:gd name="connsiteY9" fmla="*/ 359764 h 1948722"/>
                <a:gd name="connsiteX10" fmla="*/ 329783 w 1813810"/>
                <a:gd name="connsiteY10" fmla="*/ 389745 h 1948722"/>
                <a:gd name="connsiteX11" fmla="*/ 299803 w 1813810"/>
                <a:gd name="connsiteY11" fmla="*/ 434715 h 1948722"/>
                <a:gd name="connsiteX12" fmla="*/ 254833 w 1813810"/>
                <a:gd name="connsiteY12" fmla="*/ 479686 h 1948722"/>
                <a:gd name="connsiteX13" fmla="*/ 209862 w 1813810"/>
                <a:gd name="connsiteY13" fmla="*/ 539646 h 1948722"/>
                <a:gd name="connsiteX14" fmla="*/ 149901 w 1813810"/>
                <a:gd name="connsiteY14" fmla="*/ 599607 h 1948722"/>
                <a:gd name="connsiteX15" fmla="*/ 134911 w 1813810"/>
                <a:gd name="connsiteY15" fmla="*/ 644577 h 1948722"/>
                <a:gd name="connsiteX16" fmla="*/ 104931 w 1813810"/>
                <a:gd name="connsiteY16" fmla="*/ 674558 h 1948722"/>
                <a:gd name="connsiteX17" fmla="*/ 59960 w 1813810"/>
                <a:gd name="connsiteY17" fmla="*/ 824459 h 1948722"/>
                <a:gd name="connsiteX18" fmla="*/ 29980 w 1813810"/>
                <a:gd name="connsiteY18" fmla="*/ 914400 h 1948722"/>
                <a:gd name="connsiteX19" fmla="*/ 14990 w 1813810"/>
                <a:gd name="connsiteY19" fmla="*/ 959371 h 1948722"/>
                <a:gd name="connsiteX20" fmla="*/ 0 w 1813810"/>
                <a:gd name="connsiteY20" fmla="*/ 1004341 h 1948722"/>
                <a:gd name="connsiteX21" fmla="*/ 29980 w 1813810"/>
                <a:gd name="connsiteY21" fmla="*/ 1289154 h 1948722"/>
                <a:gd name="connsiteX22" fmla="*/ 59960 w 1813810"/>
                <a:gd name="connsiteY22" fmla="*/ 1394086 h 1948722"/>
                <a:gd name="connsiteX23" fmla="*/ 119921 w 1813810"/>
                <a:gd name="connsiteY23" fmla="*/ 1484027 h 1948722"/>
                <a:gd name="connsiteX24" fmla="*/ 164892 w 1813810"/>
                <a:gd name="connsiteY24" fmla="*/ 1514007 h 1948722"/>
                <a:gd name="connsiteX25" fmla="*/ 194872 w 1813810"/>
                <a:gd name="connsiteY25" fmla="*/ 1558977 h 1948722"/>
                <a:gd name="connsiteX26" fmla="*/ 284813 w 1813810"/>
                <a:gd name="connsiteY26" fmla="*/ 1618938 h 1948722"/>
                <a:gd name="connsiteX27" fmla="*/ 374754 w 1813810"/>
                <a:gd name="connsiteY27" fmla="*/ 1663909 h 1948722"/>
                <a:gd name="connsiteX28" fmla="*/ 434715 w 1813810"/>
                <a:gd name="connsiteY28" fmla="*/ 1738859 h 1948722"/>
                <a:gd name="connsiteX29" fmla="*/ 479685 w 1813810"/>
                <a:gd name="connsiteY29" fmla="*/ 1753849 h 1948722"/>
                <a:gd name="connsiteX30" fmla="*/ 584616 w 1813810"/>
                <a:gd name="connsiteY30" fmla="*/ 1843790 h 1948722"/>
                <a:gd name="connsiteX31" fmla="*/ 674557 w 1813810"/>
                <a:gd name="connsiteY31" fmla="*/ 1873771 h 1948722"/>
                <a:gd name="connsiteX32" fmla="*/ 764498 w 1813810"/>
                <a:gd name="connsiteY32" fmla="*/ 1903751 h 1948722"/>
                <a:gd name="connsiteX33" fmla="*/ 854439 w 1813810"/>
                <a:gd name="connsiteY33" fmla="*/ 1933731 h 1948722"/>
                <a:gd name="connsiteX34" fmla="*/ 899410 w 1813810"/>
                <a:gd name="connsiteY34" fmla="*/ 1948722 h 1948722"/>
                <a:gd name="connsiteX35" fmla="*/ 1244183 w 1813810"/>
                <a:gd name="connsiteY35" fmla="*/ 1933731 h 1948722"/>
                <a:gd name="connsiteX36" fmla="*/ 1289154 w 1813810"/>
                <a:gd name="connsiteY36" fmla="*/ 1918741 h 1948722"/>
                <a:gd name="connsiteX37" fmla="*/ 1349115 w 1813810"/>
                <a:gd name="connsiteY37" fmla="*/ 1903751 h 1948722"/>
                <a:gd name="connsiteX38" fmla="*/ 1543987 w 1813810"/>
                <a:gd name="connsiteY38" fmla="*/ 1888761 h 1948722"/>
                <a:gd name="connsiteX39" fmla="*/ 1633928 w 1813810"/>
                <a:gd name="connsiteY39" fmla="*/ 1828800 h 1948722"/>
                <a:gd name="connsiteX40" fmla="*/ 1678898 w 1813810"/>
                <a:gd name="connsiteY40" fmla="*/ 1783830 h 1948722"/>
                <a:gd name="connsiteX41" fmla="*/ 1768839 w 1813810"/>
                <a:gd name="connsiteY41" fmla="*/ 1723869 h 1948722"/>
                <a:gd name="connsiteX42" fmla="*/ 1813810 w 1813810"/>
                <a:gd name="connsiteY42" fmla="*/ 1543987 h 1948722"/>
                <a:gd name="connsiteX43" fmla="*/ 1798819 w 1813810"/>
                <a:gd name="connsiteY43" fmla="*/ 959371 h 1948722"/>
                <a:gd name="connsiteX44" fmla="*/ 1738859 w 1813810"/>
                <a:gd name="connsiteY44" fmla="*/ 839449 h 1948722"/>
                <a:gd name="connsiteX45" fmla="*/ 1708878 w 1813810"/>
                <a:gd name="connsiteY45" fmla="*/ 794479 h 1948722"/>
                <a:gd name="connsiteX46" fmla="*/ 1603947 w 1813810"/>
                <a:gd name="connsiteY46" fmla="*/ 674558 h 1948722"/>
                <a:gd name="connsiteX47" fmla="*/ 1543987 w 1813810"/>
                <a:gd name="connsiteY47" fmla="*/ 599607 h 1948722"/>
                <a:gd name="connsiteX48" fmla="*/ 1499016 w 1813810"/>
                <a:gd name="connsiteY48" fmla="*/ 509666 h 1948722"/>
                <a:gd name="connsiteX49" fmla="*/ 1439056 w 1813810"/>
                <a:gd name="connsiteY49" fmla="*/ 479686 h 1948722"/>
                <a:gd name="connsiteX50" fmla="*/ 1409075 w 1813810"/>
                <a:gd name="connsiteY50" fmla="*/ 449705 h 1948722"/>
                <a:gd name="connsiteX51" fmla="*/ 1364105 w 1813810"/>
                <a:gd name="connsiteY51" fmla="*/ 419725 h 1948722"/>
                <a:gd name="connsiteX52" fmla="*/ 1334124 w 1813810"/>
                <a:gd name="connsiteY52" fmla="*/ 389745 h 1948722"/>
                <a:gd name="connsiteX53" fmla="*/ 1289154 w 1813810"/>
                <a:gd name="connsiteY53" fmla="*/ 374754 h 1948722"/>
                <a:gd name="connsiteX54" fmla="*/ 1244183 w 1813810"/>
                <a:gd name="connsiteY54" fmla="*/ 344774 h 1948722"/>
                <a:gd name="connsiteX55" fmla="*/ 1169233 w 1813810"/>
                <a:gd name="connsiteY55" fmla="*/ 284813 h 1948722"/>
                <a:gd name="connsiteX56" fmla="*/ 1034321 w 1813810"/>
                <a:gd name="connsiteY56" fmla="*/ 209863 h 1948722"/>
                <a:gd name="connsiteX57" fmla="*/ 959370 w 1813810"/>
                <a:gd name="connsiteY57" fmla="*/ 149902 h 1948722"/>
                <a:gd name="connsiteX58" fmla="*/ 899410 w 1813810"/>
                <a:gd name="connsiteY58" fmla="*/ 59961 h 1948722"/>
                <a:gd name="connsiteX59" fmla="*/ 884419 w 1813810"/>
                <a:gd name="connsiteY59" fmla="*/ 14990 h 1948722"/>
                <a:gd name="connsiteX60" fmla="*/ 839449 w 1813810"/>
                <a:gd name="connsiteY60" fmla="*/ 0 h 1948722"/>
                <a:gd name="connsiteX61" fmla="*/ 809469 w 1813810"/>
                <a:gd name="connsiteY61" fmla="*/ 29981 h 194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813810" h="1948722">
                  <a:moveTo>
                    <a:pt x="809469" y="29981"/>
                  </a:moveTo>
                  <a:cubicBezTo>
                    <a:pt x="789482" y="44971"/>
                    <a:pt x="749508" y="69954"/>
                    <a:pt x="719528" y="89941"/>
                  </a:cubicBezTo>
                  <a:cubicBezTo>
                    <a:pt x="704538" y="99935"/>
                    <a:pt x="691649" y="114225"/>
                    <a:pt x="674557" y="119922"/>
                  </a:cubicBezTo>
                  <a:lnTo>
                    <a:pt x="584616" y="149902"/>
                  </a:lnTo>
                  <a:lnTo>
                    <a:pt x="539646" y="164892"/>
                  </a:lnTo>
                  <a:cubicBezTo>
                    <a:pt x="529652" y="174885"/>
                    <a:pt x="521784" y="187601"/>
                    <a:pt x="509665" y="194872"/>
                  </a:cubicBezTo>
                  <a:cubicBezTo>
                    <a:pt x="496116" y="203002"/>
                    <a:pt x="477033" y="199992"/>
                    <a:pt x="464695" y="209863"/>
                  </a:cubicBezTo>
                  <a:cubicBezTo>
                    <a:pt x="450627" y="221117"/>
                    <a:pt x="446439" y="241154"/>
                    <a:pt x="434715" y="254833"/>
                  </a:cubicBezTo>
                  <a:cubicBezTo>
                    <a:pt x="416320" y="276294"/>
                    <a:pt x="374754" y="314794"/>
                    <a:pt x="374754" y="314794"/>
                  </a:cubicBezTo>
                  <a:cubicBezTo>
                    <a:pt x="369757" y="329784"/>
                    <a:pt x="367894" y="346215"/>
                    <a:pt x="359764" y="359764"/>
                  </a:cubicBezTo>
                  <a:cubicBezTo>
                    <a:pt x="352492" y="371883"/>
                    <a:pt x="338612" y="378709"/>
                    <a:pt x="329783" y="389745"/>
                  </a:cubicBezTo>
                  <a:cubicBezTo>
                    <a:pt x="318529" y="403813"/>
                    <a:pt x="311336" y="420875"/>
                    <a:pt x="299803" y="434715"/>
                  </a:cubicBezTo>
                  <a:cubicBezTo>
                    <a:pt x="286232" y="451001"/>
                    <a:pt x="268629" y="463590"/>
                    <a:pt x="254833" y="479686"/>
                  </a:cubicBezTo>
                  <a:cubicBezTo>
                    <a:pt x="238574" y="498655"/>
                    <a:pt x="226314" y="520844"/>
                    <a:pt x="209862" y="539646"/>
                  </a:cubicBezTo>
                  <a:cubicBezTo>
                    <a:pt x="191249" y="560918"/>
                    <a:pt x="149901" y="599607"/>
                    <a:pt x="149901" y="599607"/>
                  </a:cubicBezTo>
                  <a:cubicBezTo>
                    <a:pt x="144904" y="614597"/>
                    <a:pt x="143040" y="631028"/>
                    <a:pt x="134911" y="644577"/>
                  </a:cubicBezTo>
                  <a:cubicBezTo>
                    <a:pt x="127640" y="656696"/>
                    <a:pt x="111251" y="661917"/>
                    <a:pt x="104931" y="674558"/>
                  </a:cubicBezTo>
                  <a:cubicBezTo>
                    <a:pt x="78437" y="727547"/>
                    <a:pt x="76096" y="770672"/>
                    <a:pt x="59960" y="824459"/>
                  </a:cubicBezTo>
                  <a:cubicBezTo>
                    <a:pt x="50879" y="854728"/>
                    <a:pt x="39973" y="884420"/>
                    <a:pt x="29980" y="914400"/>
                  </a:cubicBezTo>
                  <a:lnTo>
                    <a:pt x="14990" y="959371"/>
                  </a:lnTo>
                  <a:lnTo>
                    <a:pt x="0" y="1004341"/>
                  </a:lnTo>
                  <a:cubicBezTo>
                    <a:pt x="12641" y="1181320"/>
                    <a:pt x="2749" y="1166612"/>
                    <a:pt x="29980" y="1289154"/>
                  </a:cubicBezTo>
                  <a:cubicBezTo>
                    <a:pt x="32855" y="1302091"/>
                    <a:pt x="50686" y="1377394"/>
                    <a:pt x="59960" y="1394086"/>
                  </a:cubicBezTo>
                  <a:cubicBezTo>
                    <a:pt x="77459" y="1425584"/>
                    <a:pt x="89940" y="1464040"/>
                    <a:pt x="119921" y="1484027"/>
                  </a:cubicBezTo>
                  <a:lnTo>
                    <a:pt x="164892" y="1514007"/>
                  </a:lnTo>
                  <a:cubicBezTo>
                    <a:pt x="174885" y="1528997"/>
                    <a:pt x="181314" y="1547114"/>
                    <a:pt x="194872" y="1558977"/>
                  </a:cubicBezTo>
                  <a:cubicBezTo>
                    <a:pt x="221989" y="1582704"/>
                    <a:pt x="254833" y="1598951"/>
                    <a:pt x="284813" y="1618938"/>
                  </a:cubicBezTo>
                  <a:cubicBezTo>
                    <a:pt x="342930" y="1657683"/>
                    <a:pt x="312692" y="1643221"/>
                    <a:pt x="374754" y="1663909"/>
                  </a:cubicBezTo>
                  <a:cubicBezTo>
                    <a:pt x="388372" y="1684336"/>
                    <a:pt x="410980" y="1724618"/>
                    <a:pt x="434715" y="1738859"/>
                  </a:cubicBezTo>
                  <a:cubicBezTo>
                    <a:pt x="448264" y="1746988"/>
                    <a:pt x="464695" y="1748852"/>
                    <a:pt x="479685" y="1753849"/>
                  </a:cubicBezTo>
                  <a:cubicBezTo>
                    <a:pt x="509403" y="1783567"/>
                    <a:pt x="543523" y="1825526"/>
                    <a:pt x="584616" y="1843790"/>
                  </a:cubicBezTo>
                  <a:cubicBezTo>
                    <a:pt x="613494" y="1856625"/>
                    <a:pt x="644577" y="1863777"/>
                    <a:pt x="674557" y="1873771"/>
                  </a:cubicBezTo>
                  <a:lnTo>
                    <a:pt x="764498" y="1903751"/>
                  </a:lnTo>
                  <a:lnTo>
                    <a:pt x="854439" y="1933731"/>
                  </a:lnTo>
                  <a:lnTo>
                    <a:pt x="899410" y="1948722"/>
                  </a:lnTo>
                  <a:cubicBezTo>
                    <a:pt x="1014334" y="1943725"/>
                    <a:pt x="1129489" y="1942554"/>
                    <a:pt x="1244183" y="1933731"/>
                  </a:cubicBezTo>
                  <a:cubicBezTo>
                    <a:pt x="1259938" y="1932519"/>
                    <a:pt x="1273961" y="1923082"/>
                    <a:pt x="1289154" y="1918741"/>
                  </a:cubicBezTo>
                  <a:cubicBezTo>
                    <a:pt x="1308963" y="1913081"/>
                    <a:pt x="1328654" y="1906158"/>
                    <a:pt x="1349115" y="1903751"/>
                  </a:cubicBezTo>
                  <a:cubicBezTo>
                    <a:pt x="1413818" y="1896139"/>
                    <a:pt x="1479030" y="1893758"/>
                    <a:pt x="1543987" y="1888761"/>
                  </a:cubicBezTo>
                  <a:cubicBezTo>
                    <a:pt x="1573967" y="1868774"/>
                    <a:pt x="1608450" y="1854278"/>
                    <a:pt x="1633928" y="1828800"/>
                  </a:cubicBezTo>
                  <a:cubicBezTo>
                    <a:pt x="1648918" y="1813810"/>
                    <a:pt x="1662164" y="1796845"/>
                    <a:pt x="1678898" y="1783830"/>
                  </a:cubicBezTo>
                  <a:cubicBezTo>
                    <a:pt x="1707340" y="1761709"/>
                    <a:pt x="1768839" y="1723869"/>
                    <a:pt x="1768839" y="1723869"/>
                  </a:cubicBezTo>
                  <a:cubicBezTo>
                    <a:pt x="1808430" y="1605094"/>
                    <a:pt x="1793623" y="1665100"/>
                    <a:pt x="1813810" y="1543987"/>
                  </a:cubicBezTo>
                  <a:cubicBezTo>
                    <a:pt x="1808813" y="1349115"/>
                    <a:pt x="1811786" y="1153875"/>
                    <a:pt x="1798819" y="959371"/>
                  </a:cubicBezTo>
                  <a:cubicBezTo>
                    <a:pt x="1792307" y="861698"/>
                    <a:pt x="1778690" y="889238"/>
                    <a:pt x="1738859" y="839449"/>
                  </a:cubicBezTo>
                  <a:cubicBezTo>
                    <a:pt x="1727605" y="825381"/>
                    <a:pt x="1720742" y="808037"/>
                    <a:pt x="1708878" y="794479"/>
                  </a:cubicBezTo>
                  <a:cubicBezTo>
                    <a:pt x="1586112" y="654175"/>
                    <a:pt x="1671413" y="775754"/>
                    <a:pt x="1603947" y="674558"/>
                  </a:cubicBezTo>
                  <a:cubicBezTo>
                    <a:pt x="1566270" y="561524"/>
                    <a:pt x="1621476" y="696468"/>
                    <a:pt x="1543987" y="599607"/>
                  </a:cubicBezTo>
                  <a:cubicBezTo>
                    <a:pt x="1490786" y="533106"/>
                    <a:pt x="1574830" y="572845"/>
                    <a:pt x="1499016" y="509666"/>
                  </a:cubicBezTo>
                  <a:cubicBezTo>
                    <a:pt x="1481850" y="495361"/>
                    <a:pt x="1457649" y="492081"/>
                    <a:pt x="1439056" y="479686"/>
                  </a:cubicBezTo>
                  <a:cubicBezTo>
                    <a:pt x="1427297" y="471846"/>
                    <a:pt x="1420111" y="458534"/>
                    <a:pt x="1409075" y="449705"/>
                  </a:cubicBezTo>
                  <a:cubicBezTo>
                    <a:pt x="1395007" y="438451"/>
                    <a:pt x="1378173" y="430979"/>
                    <a:pt x="1364105" y="419725"/>
                  </a:cubicBezTo>
                  <a:cubicBezTo>
                    <a:pt x="1353069" y="410896"/>
                    <a:pt x="1346243" y="397016"/>
                    <a:pt x="1334124" y="389745"/>
                  </a:cubicBezTo>
                  <a:cubicBezTo>
                    <a:pt x="1320575" y="381615"/>
                    <a:pt x="1303287" y="381820"/>
                    <a:pt x="1289154" y="374754"/>
                  </a:cubicBezTo>
                  <a:cubicBezTo>
                    <a:pt x="1273040" y="366697"/>
                    <a:pt x="1259173" y="354767"/>
                    <a:pt x="1244183" y="344774"/>
                  </a:cubicBezTo>
                  <a:cubicBezTo>
                    <a:pt x="1188790" y="261685"/>
                    <a:pt x="1245896" y="327404"/>
                    <a:pt x="1169233" y="284813"/>
                  </a:cubicBezTo>
                  <a:cubicBezTo>
                    <a:pt x="1014608" y="198910"/>
                    <a:pt x="1136075" y="243780"/>
                    <a:pt x="1034321" y="209863"/>
                  </a:cubicBezTo>
                  <a:cubicBezTo>
                    <a:pt x="1004824" y="190198"/>
                    <a:pt x="980727" y="178379"/>
                    <a:pt x="959370" y="149902"/>
                  </a:cubicBezTo>
                  <a:cubicBezTo>
                    <a:pt x="937751" y="121077"/>
                    <a:pt x="910805" y="94144"/>
                    <a:pt x="899410" y="59961"/>
                  </a:cubicBezTo>
                  <a:cubicBezTo>
                    <a:pt x="894413" y="44971"/>
                    <a:pt x="895592" y="26163"/>
                    <a:pt x="884419" y="14990"/>
                  </a:cubicBezTo>
                  <a:cubicBezTo>
                    <a:pt x="873246" y="3817"/>
                    <a:pt x="854439" y="4997"/>
                    <a:pt x="839449" y="0"/>
                  </a:cubicBezTo>
                  <a:cubicBezTo>
                    <a:pt x="780257" y="19730"/>
                    <a:pt x="829456" y="14991"/>
                    <a:pt x="809469" y="29981"/>
                  </a:cubicBezTo>
                  <a:close/>
                </a:path>
              </a:pathLst>
            </a:custGeom>
            <a:solidFill>
              <a:srgbClr val="FF0000">
                <a:alpha val="23000"/>
              </a:srgbClr>
            </a:solidFill>
            <a:ln w="76200">
              <a:solidFill>
                <a:srgbClr val="C1078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066675" y="2830369"/>
              <a:ext cx="1588958" cy="1824496"/>
            </a:xfrm>
            <a:custGeom>
              <a:avLst/>
              <a:gdLst>
                <a:gd name="connsiteX0" fmla="*/ 734518 w 1588958"/>
                <a:gd name="connsiteY0" fmla="*/ 17762 h 1824496"/>
                <a:gd name="connsiteX1" fmla="*/ 689548 w 1588958"/>
                <a:gd name="connsiteY1" fmla="*/ 62733 h 1824496"/>
                <a:gd name="connsiteX2" fmla="*/ 599607 w 1588958"/>
                <a:gd name="connsiteY2" fmla="*/ 122693 h 1824496"/>
                <a:gd name="connsiteX3" fmla="*/ 539646 w 1588958"/>
                <a:gd name="connsiteY3" fmla="*/ 182654 h 1824496"/>
                <a:gd name="connsiteX4" fmla="*/ 464695 w 1588958"/>
                <a:gd name="connsiteY4" fmla="*/ 197644 h 1824496"/>
                <a:gd name="connsiteX5" fmla="*/ 419725 w 1588958"/>
                <a:gd name="connsiteY5" fmla="*/ 227624 h 1824496"/>
                <a:gd name="connsiteX6" fmla="*/ 359764 w 1588958"/>
                <a:gd name="connsiteY6" fmla="*/ 287585 h 1824496"/>
                <a:gd name="connsiteX7" fmla="*/ 269823 w 1588958"/>
                <a:gd name="connsiteY7" fmla="*/ 377526 h 1824496"/>
                <a:gd name="connsiteX8" fmla="*/ 224853 w 1588958"/>
                <a:gd name="connsiteY8" fmla="*/ 422497 h 1824496"/>
                <a:gd name="connsiteX9" fmla="*/ 179882 w 1588958"/>
                <a:gd name="connsiteY9" fmla="*/ 467467 h 1824496"/>
                <a:gd name="connsiteX10" fmla="*/ 89941 w 1588958"/>
                <a:gd name="connsiteY10" fmla="*/ 587388 h 1824496"/>
                <a:gd name="connsiteX11" fmla="*/ 74951 w 1588958"/>
                <a:gd name="connsiteY11" fmla="*/ 662339 h 1824496"/>
                <a:gd name="connsiteX12" fmla="*/ 44971 w 1588958"/>
                <a:gd name="connsiteY12" fmla="*/ 752280 h 1824496"/>
                <a:gd name="connsiteX13" fmla="*/ 29981 w 1588958"/>
                <a:gd name="connsiteY13" fmla="*/ 812241 h 1824496"/>
                <a:gd name="connsiteX14" fmla="*/ 0 w 1588958"/>
                <a:gd name="connsiteY14" fmla="*/ 857211 h 1824496"/>
                <a:gd name="connsiteX15" fmla="*/ 44971 w 1588958"/>
                <a:gd name="connsiteY15" fmla="*/ 962142 h 1824496"/>
                <a:gd name="connsiteX16" fmla="*/ 89941 w 1588958"/>
                <a:gd name="connsiteY16" fmla="*/ 977133 h 1824496"/>
                <a:gd name="connsiteX17" fmla="*/ 209863 w 1588958"/>
                <a:gd name="connsiteY17" fmla="*/ 962142 h 1824496"/>
                <a:gd name="connsiteX18" fmla="*/ 254833 w 1588958"/>
                <a:gd name="connsiteY18" fmla="*/ 947152 h 1824496"/>
                <a:gd name="connsiteX19" fmla="*/ 389745 w 1588958"/>
                <a:gd name="connsiteY19" fmla="*/ 962142 h 1824496"/>
                <a:gd name="connsiteX20" fmla="*/ 479686 w 1588958"/>
                <a:gd name="connsiteY20" fmla="*/ 1007113 h 1824496"/>
                <a:gd name="connsiteX21" fmla="*/ 509666 w 1588958"/>
                <a:gd name="connsiteY21" fmla="*/ 1052083 h 1824496"/>
                <a:gd name="connsiteX22" fmla="*/ 524656 w 1588958"/>
                <a:gd name="connsiteY22" fmla="*/ 1097054 h 1824496"/>
                <a:gd name="connsiteX23" fmla="*/ 539646 w 1588958"/>
                <a:gd name="connsiteY23" fmla="*/ 1157015 h 1824496"/>
                <a:gd name="connsiteX24" fmla="*/ 569627 w 1588958"/>
                <a:gd name="connsiteY24" fmla="*/ 1186995 h 1824496"/>
                <a:gd name="connsiteX25" fmla="*/ 599607 w 1588958"/>
                <a:gd name="connsiteY25" fmla="*/ 1231965 h 1824496"/>
                <a:gd name="connsiteX26" fmla="*/ 644577 w 1588958"/>
                <a:gd name="connsiteY26" fmla="*/ 1366877 h 1824496"/>
                <a:gd name="connsiteX27" fmla="*/ 659568 w 1588958"/>
                <a:gd name="connsiteY27" fmla="*/ 1411847 h 1824496"/>
                <a:gd name="connsiteX28" fmla="*/ 704538 w 1588958"/>
                <a:gd name="connsiteY28" fmla="*/ 1576739 h 1824496"/>
                <a:gd name="connsiteX29" fmla="*/ 704538 w 1588958"/>
                <a:gd name="connsiteY29" fmla="*/ 1576739 h 1824496"/>
                <a:gd name="connsiteX30" fmla="*/ 719528 w 1588958"/>
                <a:gd name="connsiteY30" fmla="*/ 1636700 h 1824496"/>
                <a:gd name="connsiteX31" fmla="*/ 824459 w 1588958"/>
                <a:gd name="connsiteY31" fmla="*/ 1711651 h 1824496"/>
                <a:gd name="connsiteX32" fmla="*/ 899410 w 1588958"/>
                <a:gd name="connsiteY32" fmla="*/ 1756621 h 1824496"/>
                <a:gd name="connsiteX33" fmla="*/ 929391 w 1588958"/>
                <a:gd name="connsiteY33" fmla="*/ 1786601 h 1824496"/>
                <a:gd name="connsiteX34" fmla="*/ 1154243 w 1588958"/>
                <a:gd name="connsiteY34" fmla="*/ 1726641 h 1824496"/>
                <a:gd name="connsiteX35" fmla="*/ 1184223 w 1588958"/>
                <a:gd name="connsiteY35" fmla="*/ 1621710 h 1824496"/>
                <a:gd name="connsiteX36" fmla="*/ 1214204 w 1588958"/>
                <a:gd name="connsiteY36" fmla="*/ 1531769 h 1824496"/>
                <a:gd name="connsiteX37" fmla="*/ 1229194 w 1588958"/>
                <a:gd name="connsiteY37" fmla="*/ 1486798 h 1824496"/>
                <a:gd name="connsiteX38" fmla="*/ 1244184 w 1588958"/>
                <a:gd name="connsiteY38" fmla="*/ 1441828 h 1824496"/>
                <a:gd name="connsiteX39" fmla="*/ 1259174 w 1588958"/>
                <a:gd name="connsiteY39" fmla="*/ 1022103 h 1824496"/>
                <a:gd name="connsiteX40" fmla="*/ 1304145 w 1588958"/>
                <a:gd name="connsiteY40" fmla="*/ 1007113 h 1824496"/>
                <a:gd name="connsiteX41" fmla="*/ 1439056 w 1588958"/>
                <a:gd name="connsiteY41" fmla="*/ 947152 h 1824496"/>
                <a:gd name="connsiteX42" fmla="*/ 1484027 w 1588958"/>
                <a:gd name="connsiteY42" fmla="*/ 932162 h 1824496"/>
                <a:gd name="connsiteX43" fmla="*/ 1558977 w 1588958"/>
                <a:gd name="connsiteY43" fmla="*/ 872201 h 1824496"/>
                <a:gd name="connsiteX44" fmla="*/ 1588958 w 1588958"/>
                <a:gd name="connsiteY44" fmla="*/ 782261 h 1824496"/>
                <a:gd name="connsiteX45" fmla="*/ 1573968 w 1588958"/>
                <a:gd name="connsiteY45" fmla="*/ 677329 h 1824496"/>
                <a:gd name="connsiteX46" fmla="*/ 1543987 w 1588958"/>
                <a:gd name="connsiteY46" fmla="*/ 647349 h 1824496"/>
                <a:gd name="connsiteX47" fmla="*/ 1514007 w 1588958"/>
                <a:gd name="connsiteY47" fmla="*/ 602379 h 1824496"/>
                <a:gd name="connsiteX48" fmla="*/ 1454046 w 1588958"/>
                <a:gd name="connsiteY48" fmla="*/ 542418 h 1824496"/>
                <a:gd name="connsiteX49" fmla="*/ 1334125 w 1588958"/>
                <a:gd name="connsiteY49" fmla="*/ 407506 h 1824496"/>
                <a:gd name="connsiteX50" fmla="*/ 1259174 w 1588958"/>
                <a:gd name="connsiteY50" fmla="*/ 332556 h 1824496"/>
                <a:gd name="connsiteX51" fmla="*/ 1229194 w 1588958"/>
                <a:gd name="connsiteY51" fmla="*/ 302575 h 1824496"/>
                <a:gd name="connsiteX52" fmla="*/ 1049312 w 1588958"/>
                <a:gd name="connsiteY52" fmla="*/ 242615 h 1824496"/>
                <a:gd name="connsiteX53" fmla="*/ 1004341 w 1588958"/>
                <a:gd name="connsiteY53" fmla="*/ 227624 h 1824496"/>
                <a:gd name="connsiteX54" fmla="*/ 959371 w 1588958"/>
                <a:gd name="connsiteY54" fmla="*/ 212634 h 1824496"/>
                <a:gd name="connsiteX55" fmla="*/ 914400 w 1588958"/>
                <a:gd name="connsiteY55" fmla="*/ 182654 h 1824496"/>
                <a:gd name="connsiteX56" fmla="*/ 794479 w 1588958"/>
                <a:gd name="connsiteY56" fmla="*/ 32752 h 1824496"/>
                <a:gd name="connsiteX57" fmla="*/ 734518 w 1588958"/>
                <a:gd name="connsiteY57" fmla="*/ 17762 h 182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88958" h="1824496">
                  <a:moveTo>
                    <a:pt x="734518" y="17762"/>
                  </a:moveTo>
                  <a:cubicBezTo>
                    <a:pt x="717030" y="22759"/>
                    <a:pt x="706282" y="49718"/>
                    <a:pt x="689548" y="62733"/>
                  </a:cubicBezTo>
                  <a:cubicBezTo>
                    <a:pt x="661106" y="84854"/>
                    <a:pt x="625085" y="97215"/>
                    <a:pt x="599607" y="122693"/>
                  </a:cubicBezTo>
                  <a:cubicBezTo>
                    <a:pt x="579620" y="142680"/>
                    <a:pt x="567363" y="177111"/>
                    <a:pt x="539646" y="182654"/>
                  </a:cubicBezTo>
                  <a:lnTo>
                    <a:pt x="464695" y="197644"/>
                  </a:lnTo>
                  <a:cubicBezTo>
                    <a:pt x="449705" y="207637"/>
                    <a:pt x="433404" y="215900"/>
                    <a:pt x="419725" y="227624"/>
                  </a:cubicBezTo>
                  <a:cubicBezTo>
                    <a:pt x="398264" y="246019"/>
                    <a:pt x="379751" y="267598"/>
                    <a:pt x="359764" y="287585"/>
                  </a:cubicBezTo>
                  <a:lnTo>
                    <a:pt x="269823" y="377526"/>
                  </a:lnTo>
                  <a:lnTo>
                    <a:pt x="224853" y="422497"/>
                  </a:lnTo>
                  <a:cubicBezTo>
                    <a:pt x="209863" y="437487"/>
                    <a:pt x="191641" y="449828"/>
                    <a:pt x="179882" y="467467"/>
                  </a:cubicBezTo>
                  <a:cubicBezTo>
                    <a:pt x="112083" y="569167"/>
                    <a:pt x="145401" y="531930"/>
                    <a:pt x="89941" y="587388"/>
                  </a:cubicBezTo>
                  <a:cubicBezTo>
                    <a:pt x="84944" y="612372"/>
                    <a:pt x="81655" y="637758"/>
                    <a:pt x="74951" y="662339"/>
                  </a:cubicBezTo>
                  <a:cubicBezTo>
                    <a:pt x="66636" y="692828"/>
                    <a:pt x="52635" y="721622"/>
                    <a:pt x="44971" y="752280"/>
                  </a:cubicBezTo>
                  <a:cubicBezTo>
                    <a:pt x="39974" y="772267"/>
                    <a:pt x="38097" y="793305"/>
                    <a:pt x="29981" y="812241"/>
                  </a:cubicBezTo>
                  <a:cubicBezTo>
                    <a:pt x="22884" y="828800"/>
                    <a:pt x="9994" y="842221"/>
                    <a:pt x="0" y="857211"/>
                  </a:cubicBezTo>
                  <a:cubicBezTo>
                    <a:pt x="9002" y="893216"/>
                    <a:pt x="12621" y="936262"/>
                    <a:pt x="44971" y="962142"/>
                  </a:cubicBezTo>
                  <a:cubicBezTo>
                    <a:pt x="57309" y="972013"/>
                    <a:pt x="74951" y="972136"/>
                    <a:pt x="89941" y="977133"/>
                  </a:cubicBezTo>
                  <a:cubicBezTo>
                    <a:pt x="129915" y="972136"/>
                    <a:pt x="170228" y="969349"/>
                    <a:pt x="209863" y="962142"/>
                  </a:cubicBezTo>
                  <a:cubicBezTo>
                    <a:pt x="225409" y="959315"/>
                    <a:pt x="239032" y="947152"/>
                    <a:pt x="254833" y="947152"/>
                  </a:cubicBezTo>
                  <a:cubicBezTo>
                    <a:pt x="300080" y="947152"/>
                    <a:pt x="344774" y="957145"/>
                    <a:pt x="389745" y="962142"/>
                  </a:cubicBezTo>
                  <a:cubicBezTo>
                    <a:pt x="426319" y="974334"/>
                    <a:pt x="450629" y="978056"/>
                    <a:pt x="479686" y="1007113"/>
                  </a:cubicBezTo>
                  <a:cubicBezTo>
                    <a:pt x="492425" y="1019852"/>
                    <a:pt x="499673" y="1037093"/>
                    <a:pt x="509666" y="1052083"/>
                  </a:cubicBezTo>
                  <a:cubicBezTo>
                    <a:pt x="514663" y="1067073"/>
                    <a:pt x="520315" y="1081861"/>
                    <a:pt x="524656" y="1097054"/>
                  </a:cubicBezTo>
                  <a:cubicBezTo>
                    <a:pt x="530316" y="1116863"/>
                    <a:pt x="530432" y="1138588"/>
                    <a:pt x="539646" y="1157015"/>
                  </a:cubicBezTo>
                  <a:cubicBezTo>
                    <a:pt x="545967" y="1169656"/>
                    <a:pt x="560798" y="1175959"/>
                    <a:pt x="569627" y="1186995"/>
                  </a:cubicBezTo>
                  <a:cubicBezTo>
                    <a:pt x="580881" y="1201063"/>
                    <a:pt x="589614" y="1216975"/>
                    <a:pt x="599607" y="1231965"/>
                  </a:cubicBezTo>
                  <a:lnTo>
                    <a:pt x="644577" y="1366877"/>
                  </a:lnTo>
                  <a:cubicBezTo>
                    <a:pt x="649574" y="1381867"/>
                    <a:pt x="656469" y="1396353"/>
                    <a:pt x="659568" y="1411847"/>
                  </a:cubicBezTo>
                  <a:cubicBezTo>
                    <a:pt x="680756" y="1517786"/>
                    <a:pt x="666501" y="1462627"/>
                    <a:pt x="704538" y="1576739"/>
                  </a:cubicBezTo>
                  <a:lnTo>
                    <a:pt x="704538" y="1576739"/>
                  </a:lnTo>
                  <a:cubicBezTo>
                    <a:pt x="709535" y="1596726"/>
                    <a:pt x="708609" y="1619229"/>
                    <a:pt x="719528" y="1636700"/>
                  </a:cubicBezTo>
                  <a:cubicBezTo>
                    <a:pt x="756967" y="1696602"/>
                    <a:pt x="771509" y="1694001"/>
                    <a:pt x="824459" y="1711651"/>
                  </a:cubicBezTo>
                  <a:cubicBezTo>
                    <a:pt x="900425" y="1787614"/>
                    <a:pt x="802113" y="1698243"/>
                    <a:pt x="899410" y="1756621"/>
                  </a:cubicBezTo>
                  <a:cubicBezTo>
                    <a:pt x="911529" y="1763892"/>
                    <a:pt x="919397" y="1776608"/>
                    <a:pt x="929391" y="1786601"/>
                  </a:cubicBezTo>
                  <a:cubicBezTo>
                    <a:pt x="1080058" y="1775011"/>
                    <a:pt x="1105316" y="1824496"/>
                    <a:pt x="1154243" y="1726641"/>
                  </a:cubicBezTo>
                  <a:cubicBezTo>
                    <a:pt x="1166837" y="1701453"/>
                    <a:pt x="1177019" y="1645723"/>
                    <a:pt x="1184223" y="1621710"/>
                  </a:cubicBezTo>
                  <a:cubicBezTo>
                    <a:pt x="1193304" y="1591441"/>
                    <a:pt x="1204210" y="1561749"/>
                    <a:pt x="1214204" y="1531769"/>
                  </a:cubicBezTo>
                  <a:lnTo>
                    <a:pt x="1229194" y="1486798"/>
                  </a:lnTo>
                  <a:lnTo>
                    <a:pt x="1244184" y="1441828"/>
                  </a:lnTo>
                  <a:cubicBezTo>
                    <a:pt x="1249181" y="1301920"/>
                    <a:pt x="1240045" y="1160787"/>
                    <a:pt x="1259174" y="1022103"/>
                  </a:cubicBezTo>
                  <a:cubicBezTo>
                    <a:pt x="1261333" y="1006450"/>
                    <a:pt x="1290012" y="1014179"/>
                    <a:pt x="1304145" y="1007113"/>
                  </a:cubicBezTo>
                  <a:cubicBezTo>
                    <a:pt x="1446678" y="935847"/>
                    <a:pt x="1207009" y="1024502"/>
                    <a:pt x="1439056" y="947152"/>
                  </a:cubicBezTo>
                  <a:lnTo>
                    <a:pt x="1484027" y="932162"/>
                  </a:lnTo>
                  <a:cubicBezTo>
                    <a:pt x="1499916" y="921569"/>
                    <a:pt x="1548296" y="893563"/>
                    <a:pt x="1558977" y="872201"/>
                  </a:cubicBezTo>
                  <a:cubicBezTo>
                    <a:pt x="1573110" y="843936"/>
                    <a:pt x="1588958" y="782261"/>
                    <a:pt x="1588958" y="782261"/>
                  </a:cubicBezTo>
                  <a:cubicBezTo>
                    <a:pt x="1583961" y="747284"/>
                    <a:pt x="1585141" y="710848"/>
                    <a:pt x="1573968" y="677329"/>
                  </a:cubicBezTo>
                  <a:cubicBezTo>
                    <a:pt x="1569499" y="663921"/>
                    <a:pt x="1552816" y="658385"/>
                    <a:pt x="1543987" y="647349"/>
                  </a:cubicBezTo>
                  <a:cubicBezTo>
                    <a:pt x="1532733" y="633281"/>
                    <a:pt x="1525731" y="616058"/>
                    <a:pt x="1514007" y="602379"/>
                  </a:cubicBezTo>
                  <a:cubicBezTo>
                    <a:pt x="1495612" y="580918"/>
                    <a:pt x="1469725" y="565937"/>
                    <a:pt x="1454046" y="542418"/>
                  </a:cubicBezTo>
                  <a:cubicBezTo>
                    <a:pt x="1400548" y="462169"/>
                    <a:pt x="1436805" y="510186"/>
                    <a:pt x="1334125" y="407506"/>
                  </a:cubicBezTo>
                  <a:lnTo>
                    <a:pt x="1259174" y="332556"/>
                  </a:lnTo>
                  <a:cubicBezTo>
                    <a:pt x="1249180" y="322562"/>
                    <a:pt x="1242602" y="307044"/>
                    <a:pt x="1229194" y="302575"/>
                  </a:cubicBezTo>
                  <a:lnTo>
                    <a:pt x="1049312" y="242615"/>
                  </a:lnTo>
                  <a:lnTo>
                    <a:pt x="1004341" y="227624"/>
                  </a:lnTo>
                  <a:cubicBezTo>
                    <a:pt x="989351" y="222627"/>
                    <a:pt x="972518" y="221399"/>
                    <a:pt x="959371" y="212634"/>
                  </a:cubicBezTo>
                  <a:lnTo>
                    <a:pt x="914400" y="182654"/>
                  </a:lnTo>
                  <a:cubicBezTo>
                    <a:pt x="882325" y="134542"/>
                    <a:pt x="845743" y="66928"/>
                    <a:pt x="794479" y="32752"/>
                  </a:cubicBezTo>
                  <a:cubicBezTo>
                    <a:pt x="745351" y="0"/>
                    <a:pt x="752006" y="12765"/>
                    <a:pt x="734518" y="17762"/>
                  </a:cubicBezTo>
                  <a:close/>
                </a:path>
              </a:pathLst>
            </a:custGeom>
            <a:solidFill>
              <a:srgbClr val="C00000">
                <a:alpha val="23000"/>
              </a:srgbClr>
            </a:solidFill>
            <a:ln w="19050">
              <a:solidFill>
                <a:srgbClr val="C1078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19600" y="5334000"/>
            <a:ext cx="9906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000" dirty="0"/>
              <a:t>Flood Affected Area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7600" y="3518118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Contrast the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two times…</a:t>
            </a:r>
            <a:endParaRPr lang="en-IN" sz="28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5944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9375" y="152400"/>
            <a:ext cx="8836025" cy="126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>
                <a:solidFill>
                  <a:srgbClr val="FFFF00"/>
                </a:solidFill>
              </a:rPr>
              <a:t>Contrast and Compare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412776"/>
            <a:ext cx="8458200" cy="491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Response in 2014 is clearly an ad-hoc response, but helped in mitigating adverse impacts: </a:t>
            </a:r>
          </a:p>
          <a:p>
            <a:pPr lvl="1"/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Can/should NCMC respond to all such possible eventualities? What is the role of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JWRC, KHLC, GFCC – the entire institutional infrastructure for Kosi transborder governance?</a:t>
            </a:r>
          </a:p>
          <a:p>
            <a:pPr lvl="1"/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The instances of 2008 and 2014 – “hydrologically dissimilar”</a:t>
            </a:r>
          </a:p>
          <a:p>
            <a:pPr lvl="1"/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Bhote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Kosi’s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runoff contribution less than 5%; 20 MCM is the maximum that will eventually turn into flood (CWC) </a:t>
            </a:r>
          </a:p>
          <a:p>
            <a:pPr lvl="1"/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In 2014, CWC has had the benefit of access to real time data from Nepal’s hydrology information site to make projections and offer an objective assessment to NCMC – “Nothing to bother!”(CWC).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Insignificant stakes for India, yet why such high levels of mobilization?</a:t>
            </a:r>
            <a:endParaRPr lang="en-IN" sz="20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16285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he asia foundation"/>
          <p:cNvSpPr>
            <a:spLocks noChangeAspect="1" noChangeArrowheads="1"/>
          </p:cNvSpPr>
          <p:nvPr/>
        </p:nvSpPr>
        <p:spPr bwMode="auto">
          <a:xfrm>
            <a:off x="155575" y="-342900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result for the asia foundation"/>
          <p:cNvSpPr>
            <a:spLocks noChangeAspect="1" noChangeArrowheads="1"/>
          </p:cNvSpPr>
          <p:nvPr/>
        </p:nvSpPr>
        <p:spPr bwMode="auto">
          <a:xfrm>
            <a:off x="307975" y="-190500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Image result for the asia foundation"/>
          <p:cNvSpPr>
            <a:spLocks noChangeAspect="1" noChangeArrowheads="1"/>
          </p:cNvSpPr>
          <p:nvPr/>
        </p:nvSpPr>
        <p:spPr bwMode="auto">
          <a:xfrm>
            <a:off x="460375" y="-38100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55575" y="2420888"/>
            <a:ext cx="88360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Nonstate Actors in Transboundary Governance:</a:t>
            </a:r>
          </a:p>
          <a:p>
            <a:pPr algn="ctr"/>
            <a:r>
              <a:rPr lang="en-US" sz="4400" dirty="0">
                <a:solidFill>
                  <a:srgbClr val="FFC000"/>
                </a:solidFill>
              </a:rPr>
              <a:t>Access to Information, Politics</a:t>
            </a:r>
            <a:endParaRPr lang="en-IN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48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484784"/>
            <a:ext cx="8458200" cy="483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Is 2014 response an outcome of institutional learning from 2008 floods? Not entirely … </a:t>
            </a:r>
          </a:p>
          <a:p>
            <a:pPr lvl="1"/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Justice </a:t>
            </a:r>
            <a:r>
              <a:rPr lang="en-IN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Balia</a:t>
            </a:r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Commission set up in 2008, gave its report in July 2014. Report remains inaccessible. </a:t>
            </a:r>
          </a:p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But why such ‘hype and overkill’ by state agencies? </a:t>
            </a:r>
          </a:p>
          <a:p>
            <a:pPr lvl="1"/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The high profile Indian PM’s visit, Indian agencies did not want to leave any chance: Bihar’s Minister of Water Resources Bihar advised about “10 m height sheet of water flowing into Bihar”</a:t>
            </a:r>
          </a:p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What about nonstate actors? </a:t>
            </a:r>
          </a:p>
          <a:p>
            <a:pPr lvl="1"/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Somehow appear not so active in 2008.</a:t>
            </a:r>
          </a:p>
          <a:p>
            <a:pPr lvl="1"/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In 2014, reporting quick and efficient; but lacked accuracy.</a:t>
            </a:r>
          </a:p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This led to </a:t>
            </a:r>
            <a:r>
              <a:rPr lang="en-IN" sz="20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pressure, and also panic</a:t>
            </a:r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. Justifies ‘no access to nonstate actors’?</a:t>
            </a:r>
          </a:p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Certainly not. What if there was no high profile visit of the PM? Nonstate actors could have helped creating the necessary pressure? Perhaps.</a:t>
            </a:r>
            <a:endParaRPr lang="en-IN" sz="20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375" y="152400"/>
            <a:ext cx="8836025" cy="126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>
                <a:solidFill>
                  <a:srgbClr val="FFFF00"/>
                </a:solidFill>
              </a:rPr>
              <a:t>Access to Information</a:t>
            </a:r>
          </a:p>
        </p:txBody>
      </p:sp>
    </p:spTree>
    <p:extLst>
      <p:ext uri="{BB962C8B-B14F-4D97-AF65-F5344CB8AC3E}">
        <p14:creationId xmlns:p14="http://schemas.microsoft.com/office/powerpoint/2010/main" val="197763579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42371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Bellinger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Castro and Mills 2004, drawing on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Ackoff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1988’s DIKW hierarchy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9552" y="1948190"/>
            <a:ext cx="6288022" cy="4464496"/>
            <a:chOff x="539552" y="1772816"/>
            <a:chExt cx="5553852" cy="3943235"/>
          </a:xfrm>
        </p:grpSpPr>
        <p:pic>
          <p:nvPicPr>
            <p:cNvPr id="1026" name="Picture 2" descr="https://peterthomas.files.wordpress.com/2009/06/data-to-wisdom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772816"/>
              <a:ext cx="5553852" cy="394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87624" y="4509120"/>
              <a:ext cx="1440160" cy="307777"/>
            </a:xfrm>
            <a:prstGeom prst="rect">
              <a:avLst/>
            </a:prstGeom>
            <a:noFill/>
            <a:scene3d>
              <a:camera prst="orthographicFront">
                <a:rot lat="0" lon="0" rev="228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990000"/>
                  </a:solidFill>
                </a:rPr>
                <a:t>Organize</a:t>
              </a:r>
              <a:endParaRPr lang="en-IN" sz="1400" b="1" dirty="0">
                <a:solidFill>
                  <a:srgbClr val="99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3553271"/>
              <a:ext cx="1440160" cy="307777"/>
            </a:xfrm>
            <a:prstGeom prst="rect">
              <a:avLst/>
            </a:prstGeom>
            <a:noFill/>
            <a:scene3d>
              <a:camera prst="orthographicFront">
                <a:rot lat="0" lon="0" rev="228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990000"/>
                  </a:solidFill>
                </a:rPr>
                <a:t>Contextualize</a:t>
              </a:r>
              <a:endParaRPr lang="en-IN" sz="1400" b="1" dirty="0">
                <a:solidFill>
                  <a:srgbClr val="99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2545159"/>
              <a:ext cx="1440160" cy="307777"/>
            </a:xfrm>
            <a:prstGeom prst="rect">
              <a:avLst/>
            </a:prstGeom>
            <a:noFill/>
            <a:scene3d>
              <a:camera prst="orthographicFront">
                <a:rot lat="0" lon="0" rev="228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990000"/>
                  </a:solidFill>
                </a:rPr>
                <a:t>Institutionalize</a:t>
              </a:r>
              <a:endParaRPr lang="en-IN" sz="14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1547664" y="3388350"/>
            <a:ext cx="3240360" cy="1832090"/>
          </a:xfrm>
          <a:prstGeom prst="ellipse">
            <a:avLst/>
          </a:prstGeom>
          <a:solidFill>
            <a:srgbClr val="FF3300">
              <a:alpha val="39000"/>
            </a:srgbClr>
          </a:solidFill>
          <a:ln>
            <a:noFill/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Line Callout 2 19"/>
          <p:cNvSpPr/>
          <p:nvPr/>
        </p:nvSpPr>
        <p:spPr>
          <a:xfrm>
            <a:off x="7164288" y="3171092"/>
            <a:ext cx="1584176" cy="11333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905"/>
              <a:gd name="adj6" fmla="val -176942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a 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political project</a:t>
            </a:r>
            <a:endParaRPr lang="en-IN" sz="24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454047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Questions of authenticity and accountability?</a:t>
            </a:r>
            <a:endParaRPr lang="en-IN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9375" y="152400"/>
            <a:ext cx="8836025" cy="126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>
                <a:solidFill>
                  <a:srgbClr val="FFFF00"/>
                </a:solidFill>
              </a:rPr>
              <a:t>Access to Information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27050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So, the right question is: what </a:t>
            </a:r>
            <a:r>
              <a:rPr lang="en-IN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kind</a:t>
            </a:r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of access to information that will enable authenticity and accountability?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5817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484784"/>
            <a:ext cx="8458200" cy="483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There is a clear need to reconsider means and practices of access to authentic information. 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What kind of accountability and authenticating practices needed for dissemination by both state and nonstate actors?</a:t>
            </a:r>
          </a:p>
          <a:p>
            <a:pPr lvl="1"/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Should we revisit the Hydro-meteorological Data Dissemination Policy 2013?</a:t>
            </a:r>
          </a:p>
          <a:p>
            <a:pPr lvl="1"/>
            <a:endParaRPr lang="en-IN" sz="18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Revisit Kosi Treaty scope and institutional set up? </a:t>
            </a:r>
          </a:p>
          <a:p>
            <a:pPr lvl="1">
              <a:spcBef>
                <a:spcPts val="0"/>
              </a:spcBef>
            </a:pPr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“…while each country is required to give to the other the data resulting from its </a:t>
            </a:r>
            <a:r>
              <a:rPr lang="en-IN" sz="1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surveys and investigations </a:t>
            </a:r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on the “Kosi in Nepal,” there is no provision about the exchange of data on the “Kosi in India.”” (Salman and </a:t>
            </a:r>
            <a:r>
              <a:rPr lang="en-IN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Upreti</a:t>
            </a:r>
            <a:r>
              <a:rPr lang="en-IN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2003: </a:t>
            </a:r>
            <a:r>
              <a:rPr lang="en-IN" sz="180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74). </a:t>
            </a:r>
            <a:r>
              <a:rPr lang="en-US" sz="180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In 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this “hegemony” or </a:t>
            </a:r>
            <a:r>
              <a:rPr lang="en-US" sz="1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lack of focus on disaster response coordination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?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Transboundary governance institutional setup is primarily to maintain flood protection works. Rethink with considerations of disaster response?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The 2014 instance of ad-hoc mobilization is not an exception. Many instances of cooperation occurred outside the scope of treaty (CWC).</a:t>
            </a: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 case for more comprehensive transboundary governance? How?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endParaRPr lang="en-IN" sz="20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375" y="152400"/>
            <a:ext cx="8836025" cy="126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>
                <a:solidFill>
                  <a:srgbClr val="FFFF00"/>
                </a:solidFill>
              </a:rPr>
              <a:t>Access to Information: </a:t>
            </a:r>
          </a:p>
          <a:p>
            <a:pPr algn="ctr"/>
            <a:r>
              <a:rPr lang="en-IN" sz="4400" dirty="0">
                <a:solidFill>
                  <a:srgbClr val="FFFF00"/>
                </a:solidFill>
              </a:rPr>
              <a:t>Policy Implications</a:t>
            </a:r>
          </a:p>
        </p:txBody>
      </p:sp>
    </p:spTree>
    <p:extLst>
      <p:ext uri="{BB962C8B-B14F-4D97-AF65-F5344CB8AC3E}">
        <p14:creationId xmlns:p14="http://schemas.microsoft.com/office/powerpoint/2010/main" val="406529482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16270"/>
              </p:ext>
            </p:extLst>
          </p:nvPr>
        </p:nvGraphicFramePr>
        <p:xfrm>
          <a:off x="1341372" y="1514128"/>
          <a:ext cx="7650228" cy="55328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25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5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64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Antagonism and mistrust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Geopolitics (Nepal, India, China, Bangladesh)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Turbulent politics in Nepal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Porous border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Transborder economic interdependencies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Record of transborder cooperation (ad-hoc, exigency driven)</a:t>
                      </a:r>
                      <a:endParaRPr lang="en-IN" sz="1800" b="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635" marR="96635" marT="48317" marB="48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 High Dam for greater flood protection, electricity and irrigation 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Against High Dam - increased vulnerabilities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Poor record of rehabilitation compensation and 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Sense of discrimination by Kathmandu – subnational politics</a:t>
                      </a:r>
                      <a:endParaRPr lang="en-IN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635" marR="96635" marT="48317" marB="483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640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Ambiguous commitment from both governments about High Dam or other alternative protection measures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Resistance and tenuous subnational politics around embankments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Bihar government for High Dam, but unsure about the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entre</a:t>
                      </a:r>
                      <a:endParaRPr lang="en-IN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635" marR="96635" marT="48317" marB="483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“Roti-</a:t>
                      </a:r>
                      <a:r>
                        <a:rPr lang="en-US" sz="1800" b="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Beti</a:t>
                      </a: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1800" b="0" kern="1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sambandh</a:t>
                      </a: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- strong socio-economic and cultural affinities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Collective coping with floods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Irrigation, electricity, flood protection 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EMBANKMENT (MIS)ECONOMICS and nexus with flood protection– tenuous subnational politics </a:t>
                      </a:r>
                      <a:endParaRPr lang="en-IN" sz="18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635" marR="96635" marT="48317" marB="483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980728"/>
            <a:ext cx="3505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Kathmandu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955" y="980728"/>
            <a:ext cx="3505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Kosi (Nepal)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57046" y="2685575"/>
            <a:ext cx="249975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Delhi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80847" y="5443615"/>
            <a:ext cx="234736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Kosi (India)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4876800" y="3876328"/>
            <a:ext cx="228600" cy="838200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Up-Down Arrow 10"/>
          <p:cNvSpPr/>
          <p:nvPr/>
        </p:nvSpPr>
        <p:spPr>
          <a:xfrm rot="5400000">
            <a:off x="5057633" y="3744400"/>
            <a:ext cx="228600" cy="838200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375" y="152400"/>
            <a:ext cx="8836025" cy="900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>
                <a:solidFill>
                  <a:srgbClr val="FFFF00"/>
                </a:solidFill>
              </a:rPr>
              <a:t>Managing Multiscalar Politics</a:t>
            </a:r>
          </a:p>
        </p:txBody>
      </p:sp>
    </p:spTree>
    <p:extLst>
      <p:ext uri="{BB962C8B-B14F-4D97-AF65-F5344CB8AC3E}">
        <p14:creationId xmlns:p14="http://schemas.microsoft.com/office/powerpoint/2010/main" val="37417422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Analytical Frame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3898776" cy="4353347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Literature identifies three sets of factors contributing to transboundary water cooperation: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Political relations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  (geographical, historical, social and ecological)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Institutions</a:t>
            </a:r>
          </a:p>
          <a:p>
            <a:pPr marL="0" indent="0">
              <a:buNone/>
            </a:pPr>
            <a:endParaRPr lang="en-US" sz="23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(Wolf 1998, 1999a, 199b, 2003; Wolf, </a:t>
            </a:r>
            <a:r>
              <a:rPr lang="en-US" sz="29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Yoffe</a:t>
            </a:r>
            <a:r>
              <a:rPr lang="en-US" sz="2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and Giordano; 2003; Giordano, Giordano and Wolf 2003; Giordano and Wolf 2003; De </a:t>
            </a:r>
            <a:r>
              <a:rPr lang="en-US" sz="29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Stefano,Edwards</a:t>
            </a:r>
            <a:r>
              <a:rPr lang="en-US" sz="2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De Silva and Wolf 2010 – OSU’s TFDD based writings)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C:\Users\sri\Desktop\Works\ISD\Maps\from SD\3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45" y="1916832"/>
            <a:ext cx="448925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5744289"/>
            <a:ext cx="2448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Chokkakula, 2015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01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75" y="1628800"/>
            <a:ext cx="2562650" cy="32906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90674" y="4941168"/>
            <a:ext cx="25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Vijay Kumar (   -2015)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375" y="152400"/>
            <a:ext cx="8836025" cy="126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000" dirty="0">
                <a:solidFill>
                  <a:srgbClr val="FFFF00"/>
                </a:solidFill>
              </a:rPr>
              <a:t>Remembering …</a:t>
            </a:r>
          </a:p>
        </p:txBody>
      </p:sp>
    </p:spTree>
    <p:extLst>
      <p:ext uri="{BB962C8B-B14F-4D97-AF65-F5344CB8AC3E}">
        <p14:creationId xmlns:p14="http://schemas.microsoft.com/office/powerpoint/2010/main" val="241107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Analytical Frame: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Understanding Multiscalar Politics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332271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Political relations, though understood as interstate bilateral relations, also include the multiscalar politics of actors other than nation-states.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How do these politics play out and impact transboundary governance outcomes?</a:t>
            </a:r>
            <a:endParaRPr lang="en-IN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9016208"/>
              </p:ext>
            </p:extLst>
          </p:nvPr>
        </p:nvGraphicFramePr>
        <p:xfrm>
          <a:off x="3059831" y="1772816"/>
          <a:ext cx="669674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0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The case of Kosi</a:t>
            </a:r>
            <a:endParaRPr lang="en-IN" sz="60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2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Transboundary Context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978896" cy="50620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Kosi drains an area of about 92,530 km</a:t>
            </a:r>
            <a:r>
              <a:rPr lang="en-US" sz="24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[Tibet – 33%; Nepal – 45%; India – 22%] (Sharma 1997).</a:t>
            </a:r>
          </a:p>
          <a:p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Major tributary of Ganges, flows through a narrow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george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before opening up to plains at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Chatra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400" dirty="0">
                <a:solidFill>
                  <a:srgbClr val="FFC000"/>
                </a:solidFill>
              </a:rPr>
              <a:t>a key reason for its current transboundary interest!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fan structured delta in India is a result of the river shifting its course by about 112 km over the last 250 years.</a:t>
            </a:r>
            <a:endParaRPr lang="en-IN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94948" y="1412776"/>
            <a:ext cx="3269540" cy="5411095"/>
            <a:chOff x="5186148" y="736978"/>
            <a:chExt cx="3398293" cy="56241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" t="3169" r="7416" b="7049"/>
            <a:stretch/>
          </p:blipFill>
          <p:spPr bwMode="auto">
            <a:xfrm>
              <a:off x="5186148" y="736978"/>
              <a:ext cx="3398293" cy="533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5186148" y="1988840"/>
              <a:ext cx="3398293" cy="891185"/>
            </a:xfrm>
            <a:custGeom>
              <a:avLst/>
              <a:gdLst>
                <a:gd name="connsiteX0" fmla="*/ 0 w 3753135"/>
                <a:gd name="connsiteY0" fmla="*/ 0 h 1037577"/>
                <a:gd name="connsiteX1" fmla="*/ 68239 w 3753135"/>
                <a:gd name="connsiteY1" fmla="*/ 54591 h 1037577"/>
                <a:gd name="connsiteX2" fmla="*/ 163774 w 3753135"/>
                <a:gd name="connsiteY2" fmla="*/ 109182 h 1037577"/>
                <a:gd name="connsiteX3" fmla="*/ 286603 w 3753135"/>
                <a:gd name="connsiteY3" fmla="*/ 204716 h 1037577"/>
                <a:gd name="connsiteX4" fmla="*/ 327547 w 3753135"/>
                <a:gd name="connsiteY4" fmla="*/ 232012 h 1037577"/>
                <a:gd name="connsiteX5" fmla="*/ 423081 w 3753135"/>
                <a:gd name="connsiteY5" fmla="*/ 245659 h 1037577"/>
                <a:gd name="connsiteX6" fmla="*/ 586854 w 3753135"/>
                <a:gd name="connsiteY6" fmla="*/ 300251 h 1037577"/>
                <a:gd name="connsiteX7" fmla="*/ 668741 w 3753135"/>
                <a:gd name="connsiteY7" fmla="*/ 327546 h 1037577"/>
                <a:gd name="connsiteX8" fmla="*/ 764275 w 3753135"/>
                <a:gd name="connsiteY8" fmla="*/ 382137 h 1037577"/>
                <a:gd name="connsiteX9" fmla="*/ 846162 w 3753135"/>
                <a:gd name="connsiteY9" fmla="*/ 409433 h 1037577"/>
                <a:gd name="connsiteX10" fmla="*/ 887105 w 3753135"/>
                <a:gd name="connsiteY10" fmla="*/ 450376 h 1037577"/>
                <a:gd name="connsiteX11" fmla="*/ 1050878 w 3753135"/>
                <a:gd name="connsiteY11" fmla="*/ 518615 h 1037577"/>
                <a:gd name="connsiteX12" fmla="*/ 1173708 w 3753135"/>
                <a:gd name="connsiteY12" fmla="*/ 559558 h 1037577"/>
                <a:gd name="connsiteX13" fmla="*/ 1214651 w 3753135"/>
                <a:gd name="connsiteY13" fmla="*/ 586853 h 1037577"/>
                <a:gd name="connsiteX14" fmla="*/ 1351129 w 3753135"/>
                <a:gd name="connsiteY14" fmla="*/ 627797 h 1037577"/>
                <a:gd name="connsiteX15" fmla="*/ 1446663 w 3753135"/>
                <a:gd name="connsiteY15" fmla="*/ 655092 h 1037577"/>
                <a:gd name="connsiteX16" fmla="*/ 1501254 w 3753135"/>
                <a:gd name="connsiteY16" fmla="*/ 682388 h 1037577"/>
                <a:gd name="connsiteX17" fmla="*/ 1596788 w 3753135"/>
                <a:gd name="connsiteY17" fmla="*/ 696036 h 1037577"/>
                <a:gd name="connsiteX18" fmla="*/ 1651380 w 3753135"/>
                <a:gd name="connsiteY18" fmla="*/ 709683 h 1037577"/>
                <a:gd name="connsiteX19" fmla="*/ 1733266 w 3753135"/>
                <a:gd name="connsiteY19" fmla="*/ 723331 h 1037577"/>
                <a:gd name="connsiteX20" fmla="*/ 1815153 w 3753135"/>
                <a:gd name="connsiteY20" fmla="*/ 750627 h 1037577"/>
                <a:gd name="connsiteX21" fmla="*/ 1856096 w 3753135"/>
                <a:gd name="connsiteY21" fmla="*/ 764274 h 1037577"/>
                <a:gd name="connsiteX22" fmla="*/ 1937982 w 3753135"/>
                <a:gd name="connsiteY22" fmla="*/ 777922 h 1037577"/>
                <a:gd name="connsiteX23" fmla="*/ 1992574 w 3753135"/>
                <a:gd name="connsiteY23" fmla="*/ 791570 h 1037577"/>
                <a:gd name="connsiteX24" fmla="*/ 2101756 w 3753135"/>
                <a:gd name="connsiteY24" fmla="*/ 805218 h 1037577"/>
                <a:gd name="connsiteX25" fmla="*/ 2224585 w 3753135"/>
                <a:gd name="connsiteY25" fmla="*/ 846161 h 1037577"/>
                <a:gd name="connsiteX26" fmla="*/ 2279177 w 3753135"/>
                <a:gd name="connsiteY26" fmla="*/ 859809 h 1037577"/>
                <a:gd name="connsiteX27" fmla="*/ 2333768 w 3753135"/>
                <a:gd name="connsiteY27" fmla="*/ 887104 h 1037577"/>
                <a:gd name="connsiteX28" fmla="*/ 2483893 w 3753135"/>
                <a:gd name="connsiteY28" fmla="*/ 914400 h 1037577"/>
                <a:gd name="connsiteX29" fmla="*/ 2538484 w 3753135"/>
                <a:gd name="connsiteY29" fmla="*/ 928048 h 1037577"/>
                <a:gd name="connsiteX30" fmla="*/ 2634018 w 3753135"/>
                <a:gd name="connsiteY30" fmla="*/ 955343 h 1037577"/>
                <a:gd name="connsiteX31" fmla="*/ 2729553 w 3753135"/>
                <a:gd name="connsiteY31" fmla="*/ 968991 h 1037577"/>
                <a:gd name="connsiteX32" fmla="*/ 2797791 w 3753135"/>
                <a:gd name="connsiteY32" fmla="*/ 982639 h 1037577"/>
                <a:gd name="connsiteX33" fmla="*/ 2934269 w 3753135"/>
                <a:gd name="connsiteY33" fmla="*/ 996286 h 1037577"/>
                <a:gd name="connsiteX34" fmla="*/ 3057099 w 3753135"/>
                <a:gd name="connsiteY34" fmla="*/ 1009934 h 1037577"/>
                <a:gd name="connsiteX35" fmla="*/ 3152633 w 3753135"/>
                <a:gd name="connsiteY35" fmla="*/ 1023582 h 1037577"/>
                <a:gd name="connsiteX36" fmla="*/ 3753135 w 3753135"/>
                <a:gd name="connsiteY36" fmla="*/ 1037230 h 103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53135" h="1037577">
                  <a:moveTo>
                    <a:pt x="0" y="0"/>
                  </a:moveTo>
                  <a:cubicBezTo>
                    <a:pt x="22746" y="18197"/>
                    <a:pt x="44002" y="38433"/>
                    <a:pt x="68239" y="54591"/>
                  </a:cubicBezTo>
                  <a:cubicBezTo>
                    <a:pt x="134986" y="99089"/>
                    <a:pt x="107930" y="62645"/>
                    <a:pt x="163774" y="109182"/>
                  </a:cubicBezTo>
                  <a:cubicBezTo>
                    <a:pt x="292055" y="216083"/>
                    <a:pt x="79638" y="66739"/>
                    <a:pt x="286603" y="204716"/>
                  </a:cubicBezTo>
                  <a:cubicBezTo>
                    <a:pt x="300251" y="213815"/>
                    <a:pt x="311309" y="229692"/>
                    <a:pt x="327547" y="232012"/>
                  </a:cubicBezTo>
                  <a:lnTo>
                    <a:pt x="423081" y="245659"/>
                  </a:lnTo>
                  <a:lnTo>
                    <a:pt x="586854" y="300251"/>
                  </a:lnTo>
                  <a:lnTo>
                    <a:pt x="668741" y="327546"/>
                  </a:lnTo>
                  <a:cubicBezTo>
                    <a:pt x="705674" y="352169"/>
                    <a:pt x="720983" y="364820"/>
                    <a:pt x="764275" y="382137"/>
                  </a:cubicBezTo>
                  <a:cubicBezTo>
                    <a:pt x="790989" y="392823"/>
                    <a:pt x="846162" y="409433"/>
                    <a:pt x="846162" y="409433"/>
                  </a:cubicBezTo>
                  <a:cubicBezTo>
                    <a:pt x="859810" y="423081"/>
                    <a:pt x="870822" y="440014"/>
                    <a:pt x="887105" y="450376"/>
                  </a:cubicBezTo>
                  <a:cubicBezTo>
                    <a:pt x="1012493" y="530169"/>
                    <a:pt x="957075" y="487348"/>
                    <a:pt x="1050878" y="518615"/>
                  </a:cubicBezTo>
                  <a:cubicBezTo>
                    <a:pt x="1205056" y="570007"/>
                    <a:pt x="1042886" y="526852"/>
                    <a:pt x="1173708" y="559558"/>
                  </a:cubicBezTo>
                  <a:cubicBezTo>
                    <a:pt x="1187356" y="568656"/>
                    <a:pt x="1199662" y="580191"/>
                    <a:pt x="1214651" y="586853"/>
                  </a:cubicBezTo>
                  <a:cubicBezTo>
                    <a:pt x="1273033" y="612801"/>
                    <a:pt x="1295549" y="611917"/>
                    <a:pt x="1351129" y="627797"/>
                  </a:cubicBezTo>
                  <a:cubicBezTo>
                    <a:pt x="1488143" y="666945"/>
                    <a:pt x="1276055" y="612442"/>
                    <a:pt x="1446663" y="655092"/>
                  </a:cubicBezTo>
                  <a:cubicBezTo>
                    <a:pt x="1464860" y="664191"/>
                    <a:pt x="1481626" y="677035"/>
                    <a:pt x="1501254" y="682388"/>
                  </a:cubicBezTo>
                  <a:cubicBezTo>
                    <a:pt x="1532288" y="690852"/>
                    <a:pt x="1565139" y="690282"/>
                    <a:pt x="1596788" y="696036"/>
                  </a:cubicBezTo>
                  <a:cubicBezTo>
                    <a:pt x="1615243" y="699391"/>
                    <a:pt x="1632987" y="706004"/>
                    <a:pt x="1651380" y="709683"/>
                  </a:cubicBezTo>
                  <a:cubicBezTo>
                    <a:pt x="1678515" y="715110"/>
                    <a:pt x="1706420" y="716619"/>
                    <a:pt x="1733266" y="723331"/>
                  </a:cubicBezTo>
                  <a:cubicBezTo>
                    <a:pt x="1761179" y="730309"/>
                    <a:pt x="1787857" y="741529"/>
                    <a:pt x="1815153" y="750627"/>
                  </a:cubicBezTo>
                  <a:cubicBezTo>
                    <a:pt x="1828801" y="755176"/>
                    <a:pt x="1841906" y="761909"/>
                    <a:pt x="1856096" y="764274"/>
                  </a:cubicBezTo>
                  <a:cubicBezTo>
                    <a:pt x="1883391" y="768823"/>
                    <a:pt x="1910848" y="772495"/>
                    <a:pt x="1937982" y="777922"/>
                  </a:cubicBezTo>
                  <a:cubicBezTo>
                    <a:pt x="1956375" y="781601"/>
                    <a:pt x="1974072" y="788486"/>
                    <a:pt x="1992574" y="791570"/>
                  </a:cubicBezTo>
                  <a:cubicBezTo>
                    <a:pt x="2028752" y="797600"/>
                    <a:pt x="2065578" y="799188"/>
                    <a:pt x="2101756" y="805218"/>
                  </a:cubicBezTo>
                  <a:cubicBezTo>
                    <a:pt x="2167175" y="816121"/>
                    <a:pt x="2155831" y="823243"/>
                    <a:pt x="2224585" y="846161"/>
                  </a:cubicBezTo>
                  <a:cubicBezTo>
                    <a:pt x="2242380" y="852093"/>
                    <a:pt x="2261614" y="853223"/>
                    <a:pt x="2279177" y="859809"/>
                  </a:cubicBezTo>
                  <a:cubicBezTo>
                    <a:pt x="2298226" y="866952"/>
                    <a:pt x="2314467" y="880670"/>
                    <a:pt x="2333768" y="887104"/>
                  </a:cubicBezTo>
                  <a:cubicBezTo>
                    <a:pt x="2355727" y="894424"/>
                    <a:pt x="2466704" y="910962"/>
                    <a:pt x="2483893" y="914400"/>
                  </a:cubicBezTo>
                  <a:cubicBezTo>
                    <a:pt x="2502286" y="918079"/>
                    <a:pt x="2520449" y="922895"/>
                    <a:pt x="2538484" y="928048"/>
                  </a:cubicBezTo>
                  <a:cubicBezTo>
                    <a:pt x="2589634" y="942662"/>
                    <a:pt x="2575364" y="944678"/>
                    <a:pt x="2634018" y="955343"/>
                  </a:cubicBezTo>
                  <a:cubicBezTo>
                    <a:pt x="2665667" y="961098"/>
                    <a:pt x="2697822" y="963702"/>
                    <a:pt x="2729553" y="968991"/>
                  </a:cubicBezTo>
                  <a:cubicBezTo>
                    <a:pt x="2752434" y="972805"/>
                    <a:pt x="2774798" y="979573"/>
                    <a:pt x="2797791" y="982639"/>
                  </a:cubicBezTo>
                  <a:cubicBezTo>
                    <a:pt x="2843109" y="988681"/>
                    <a:pt x="2888801" y="991500"/>
                    <a:pt x="2934269" y="996286"/>
                  </a:cubicBezTo>
                  <a:lnTo>
                    <a:pt x="3057099" y="1009934"/>
                  </a:lnTo>
                  <a:cubicBezTo>
                    <a:pt x="3089019" y="1013924"/>
                    <a:pt x="3120532" y="1021511"/>
                    <a:pt x="3152633" y="1023582"/>
                  </a:cubicBezTo>
                  <a:cubicBezTo>
                    <a:pt x="3422884" y="1041018"/>
                    <a:pt x="3494298" y="1037230"/>
                    <a:pt x="3753135" y="103723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F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186148" y="3861048"/>
              <a:ext cx="3398293" cy="1037577"/>
            </a:xfrm>
            <a:custGeom>
              <a:avLst/>
              <a:gdLst>
                <a:gd name="connsiteX0" fmla="*/ 0 w 3753135"/>
                <a:gd name="connsiteY0" fmla="*/ 0 h 1037577"/>
                <a:gd name="connsiteX1" fmla="*/ 68239 w 3753135"/>
                <a:gd name="connsiteY1" fmla="*/ 54591 h 1037577"/>
                <a:gd name="connsiteX2" fmla="*/ 163774 w 3753135"/>
                <a:gd name="connsiteY2" fmla="*/ 109182 h 1037577"/>
                <a:gd name="connsiteX3" fmla="*/ 286603 w 3753135"/>
                <a:gd name="connsiteY3" fmla="*/ 204716 h 1037577"/>
                <a:gd name="connsiteX4" fmla="*/ 327547 w 3753135"/>
                <a:gd name="connsiteY4" fmla="*/ 232012 h 1037577"/>
                <a:gd name="connsiteX5" fmla="*/ 423081 w 3753135"/>
                <a:gd name="connsiteY5" fmla="*/ 245659 h 1037577"/>
                <a:gd name="connsiteX6" fmla="*/ 586854 w 3753135"/>
                <a:gd name="connsiteY6" fmla="*/ 300251 h 1037577"/>
                <a:gd name="connsiteX7" fmla="*/ 668741 w 3753135"/>
                <a:gd name="connsiteY7" fmla="*/ 327546 h 1037577"/>
                <a:gd name="connsiteX8" fmla="*/ 764275 w 3753135"/>
                <a:gd name="connsiteY8" fmla="*/ 382137 h 1037577"/>
                <a:gd name="connsiteX9" fmla="*/ 846162 w 3753135"/>
                <a:gd name="connsiteY9" fmla="*/ 409433 h 1037577"/>
                <a:gd name="connsiteX10" fmla="*/ 887105 w 3753135"/>
                <a:gd name="connsiteY10" fmla="*/ 450376 h 1037577"/>
                <a:gd name="connsiteX11" fmla="*/ 1050878 w 3753135"/>
                <a:gd name="connsiteY11" fmla="*/ 518615 h 1037577"/>
                <a:gd name="connsiteX12" fmla="*/ 1173708 w 3753135"/>
                <a:gd name="connsiteY12" fmla="*/ 559558 h 1037577"/>
                <a:gd name="connsiteX13" fmla="*/ 1214651 w 3753135"/>
                <a:gd name="connsiteY13" fmla="*/ 586853 h 1037577"/>
                <a:gd name="connsiteX14" fmla="*/ 1351129 w 3753135"/>
                <a:gd name="connsiteY14" fmla="*/ 627797 h 1037577"/>
                <a:gd name="connsiteX15" fmla="*/ 1446663 w 3753135"/>
                <a:gd name="connsiteY15" fmla="*/ 655092 h 1037577"/>
                <a:gd name="connsiteX16" fmla="*/ 1501254 w 3753135"/>
                <a:gd name="connsiteY16" fmla="*/ 682388 h 1037577"/>
                <a:gd name="connsiteX17" fmla="*/ 1596788 w 3753135"/>
                <a:gd name="connsiteY17" fmla="*/ 696036 h 1037577"/>
                <a:gd name="connsiteX18" fmla="*/ 1651380 w 3753135"/>
                <a:gd name="connsiteY18" fmla="*/ 709683 h 1037577"/>
                <a:gd name="connsiteX19" fmla="*/ 1733266 w 3753135"/>
                <a:gd name="connsiteY19" fmla="*/ 723331 h 1037577"/>
                <a:gd name="connsiteX20" fmla="*/ 1815153 w 3753135"/>
                <a:gd name="connsiteY20" fmla="*/ 750627 h 1037577"/>
                <a:gd name="connsiteX21" fmla="*/ 1856096 w 3753135"/>
                <a:gd name="connsiteY21" fmla="*/ 764274 h 1037577"/>
                <a:gd name="connsiteX22" fmla="*/ 1937982 w 3753135"/>
                <a:gd name="connsiteY22" fmla="*/ 777922 h 1037577"/>
                <a:gd name="connsiteX23" fmla="*/ 1992574 w 3753135"/>
                <a:gd name="connsiteY23" fmla="*/ 791570 h 1037577"/>
                <a:gd name="connsiteX24" fmla="*/ 2101756 w 3753135"/>
                <a:gd name="connsiteY24" fmla="*/ 805218 h 1037577"/>
                <a:gd name="connsiteX25" fmla="*/ 2224585 w 3753135"/>
                <a:gd name="connsiteY25" fmla="*/ 846161 h 1037577"/>
                <a:gd name="connsiteX26" fmla="*/ 2279177 w 3753135"/>
                <a:gd name="connsiteY26" fmla="*/ 859809 h 1037577"/>
                <a:gd name="connsiteX27" fmla="*/ 2333768 w 3753135"/>
                <a:gd name="connsiteY27" fmla="*/ 887104 h 1037577"/>
                <a:gd name="connsiteX28" fmla="*/ 2483893 w 3753135"/>
                <a:gd name="connsiteY28" fmla="*/ 914400 h 1037577"/>
                <a:gd name="connsiteX29" fmla="*/ 2538484 w 3753135"/>
                <a:gd name="connsiteY29" fmla="*/ 928048 h 1037577"/>
                <a:gd name="connsiteX30" fmla="*/ 2634018 w 3753135"/>
                <a:gd name="connsiteY30" fmla="*/ 955343 h 1037577"/>
                <a:gd name="connsiteX31" fmla="*/ 2729553 w 3753135"/>
                <a:gd name="connsiteY31" fmla="*/ 968991 h 1037577"/>
                <a:gd name="connsiteX32" fmla="*/ 2797791 w 3753135"/>
                <a:gd name="connsiteY32" fmla="*/ 982639 h 1037577"/>
                <a:gd name="connsiteX33" fmla="*/ 2934269 w 3753135"/>
                <a:gd name="connsiteY33" fmla="*/ 996286 h 1037577"/>
                <a:gd name="connsiteX34" fmla="*/ 3057099 w 3753135"/>
                <a:gd name="connsiteY34" fmla="*/ 1009934 h 1037577"/>
                <a:gd name="connsiteX35" fmla="*/ 3152633 w 3753135"/>
                <a:gd name="connsiteY35" fmla="*/ 1023582 h 1037577"/>
                <a:gd name="connsiteX36" fmla="*/ 3753135 w 3753135"/>
                <a:gd name="connsiteY36" fmla="*/ 1037230 h 103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53135" h="1037577">
                  <a:moveTo>
                    <a:pt x="0" y="0"/>
                  </a:moveTo>
                  <a:cubicBezTo>
                    <a:pt x="22746" y="18197"/>
                    <a:pt x="44002" y="38433"/>
                    <a:pt x="68239" y="54591"/>
                  </a:cubicBezTo>
                  <a:cubicBezTo>
                    <a:pt x="134986" y="99089"/>
                    <a:pt x="107930" y="62645"/>
                    <a:pt x="163774" y="109182"/>
                  </a:cubicBezTo>
                  <a:cubicBezTo>
                    <a:pt x="292055" y="216083"/>
                    <a:pt x="79638" y="66739"/>
                    <a:pt x="286603" y="204716"/>
                  </a:cubicBezTo>
                  <a:cubicBezTo>
                    <a:pt x="300251" y="213815"/>
                    <a:pt x="311309" y="229692"/>
                    <a:pt x="327547" y="232012"/>
                  </a:cubicBezTo>
                  <a:lnTo>
                    <a:pt x="423081" y="245659"/>
                  </a:lnTo>
                  <a:lnTo>
                    <a:pt x="586854" y="300251"/>
                  </a:lnTo>
                  <a:lnTo>
                    <a:pt x="668741" y="327546"/>
                  </a:lnTo>
                  <a:cubicBezTo>
                    <a:pt x="705674" y="352169"/>
                    <a:pt x="720983" y="364820"/>
                    <a:pt x="764275" y="382137"/>
                  </a:cubicBezTo>
                  <a:cubicBezTo>
                    <a:pt x="790989" y="392823"/>
                    <a:pt x="846162" y="409433"/>
                    <a:pt x="846162" y="409433"/>
                  </a:cubicBezTo>
                  <a:cubicBezTo>
                    <a:pt x="859810" y="423081"/>
                    <a:pt x="870822" y="440014"/>
                    <a:pt x="887105" y="450376"/>
                  </a:cubicBezTo>
                  <a:cubicBezTo>
                    <a:pt x="1012493" y="530169"/>
                    <a:pt x="957075" y="487348"/>
                    <a:pt x="1050878" y="518615"/>
                  </a:cubicBezTo>
                  <a:cubicBezTo>
                    <a:pt x="1205056" y="570007"/>
                    <a:pt x="1042886" y="526852"/>
                    <a:pt x="1173708" y="559558"/>
                  </a:cubicBezTo>
                  <a:cubicBezTo>
                    <a:pt x="1187356" y="568656"/>
                    <a:pt x="1199662" y="580191"/>
                    <a:pt x="1214651" y="586853"/>
                  </a:cubicBezTo>
                  <a:cubicBezTo>
                    <a:pt x="1273033" y="612801"/>
                    <a:pt x="1295549" y="611917"/>
                    <a:pt x="1351129" y="627797"/>
                  </a:cubicBezTo>
                  <a:cubicBezTo>
                    <a:pt x="1488143" y="666945"/>
                    <a:pt x="1276055" y="612442"/>
                    <a:pt x="1446663" y="655092"/>
                  </a:cubicBezTo>
                  <a:cubicBezTo>
                    <a:pt x="1464860" y="664191"/>
                    <a:pt x="1481626" y="677035"/>
                    <a:pt x="1501254" y="682388"/>
                  </a:cubicBezTo>
                  <a:cubicBezTo>
                    <a:pt x="1532288" y="690852"/>
                    <a:pt x="1565139" y="690282"/>
                    <a:pt x="1596788" y="696036"/>
                  </a:cubicBezTo>
                  <a:cubicBezTo>
                    <a:pt x="1615243" y="699391"/>
                    <a:pt x="1632987" y="706004"/>
                    <a:pt x="1651380" y="709683"/>
                  </a:cubicBezTo>
                  <a:cubicBezTo>
                    <a:pt x="1678515" y="715110"/>
                    <a:pt x="1706420" y="716619"/>
                    <a:pt x="1733266" y="723331"/>
                  </a:cubicBezTo>
                  <a:cubicBezTo>
                    <a:pt x="1761179" y="730309"/>
                    <a:pt x="1787857" y="741529"/>
                    <a:pt x="1815153" y="750627"/>
                  </a:cubicBezTo>
                  <a:cubicBezTo>
                    <a:pt x="1828801" y="755176"/>
                    <a:pt x="1841906" y="761909"/>
                    <a:pt x="1856096" y="764274"/>
                  </a:cubicBezTo>
                  <a:cubicBezTo>
                    <a:pt x="1883391" y="768823"/>
                    <a:pt x="1910848" y="772495"/>
                    <a:pt x="1937982" y="777922"/>
                  </a:cubicBezTo>
                  <a:cubicBezTo>
                    <a:pt x="1956375" y="781601"/>
                    <a:pt x="1974072" y="788486"/>
                    <a:pt x="1992574" y="791570"/>
                  </a:cubicBezTo>
                  <a:cubicBezTo>
                    <a:pt x="2028752" y="797600"/>
                    <a:pt x="2065578" y="799188"/>
                    <a:pt x="2101756" y="805218"/>
                  </a:cubicBezTo>
                  <a:cubicBezTo>
                    <a:pt x="2167175" y="816121"/>
                    <a:pt x="2155831" y="823243"/>
                    <a:pt x="2224585" y="846161"/>
                  </a:cubicBezTo>
                  <a:cubicBezTo>
                    <a:pt x="2242380" y="852093"/>
                    <a:pt x="2261614" y="853223"/>
                    <a:pt x="2279177" y="859809"/>
                  </a:cubicBezTo>
                  <a:cubicBezTo>
                    <a:pt x="2298226" y="866952"/>
                    <a:pt x="2314467" y="880670"/>
                    <a:pt x="2333768" y="887104"/>
                  </a:cubicBezTo>
                  <a:cubicBezTo>
                    <a:pt x="2355727" y="894424"/>
                    <a:pt x="2466704" y="910962"/>
                    <a:pt x="2483893" y="914400"/>
                  </a:cubicBezTo>
                  <a:cubicBezTo>
                    <a:pt x="2502286" y="918079"/>
                    <a:pt x="2520449" y="922895"/>
                    <a:pt x="2538484" y="928048"/>
                  </a:cubicBezTo>
                  <a:cubicBezTo>
                    <a:pt x="2589634" y="942662"/>
                    <a:pt x="2575364" y="944678"/>
                    <a:pt x="2634018" y="955343"/>
                  </a:cubicBezTo>
                  <a:cubicBezTo>
                    <a:pt x="2665667" y="961098"/>
                    <a:pt x="2697822" y="963702"/>
                    <a:pt x="2729553" y="968991"/>
                  </a:cubicBezTo>
                  <a:cubicBezTo>
                    <a:pt x="2752434" y="972805"/>
                    <a:pt x="2774798" y="979573"/>
                    <a:pt x="2797791" y="982639"/>
                  </a:cubicBezTo>
                  <a:cubicBezTo>
                    <a:pt x="2843109" y="988681"/>
                    <a:pt x="2888801" y="991500"/>
                    <a:pt x="2934269" y="996286"/>
                  </a:cubicBezTo>
                  <a:lnTo>
                    <a:pt x="3057099" y="1009934"/>
                  </a:lnTo>
                  <a:cubicBezTo>
                    <a:pt x="3089019" y="1013924"/>
                    <a:pt x="3120532" y="1021511"/>
                    <a:pt x="3152633" y="1023582"/>
                  </a:cubicBezTo>
                  <a:cubicBezTo>
                    <a:pt x="3422884" y="1041018"/>
                    <a:pt x="3494298" y="1037230"/>
                    <a:pt x="3753135" y="103723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86943" y="6073253"/>
              <a:ext cx="1197498" cy="2879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BANGLADESH</a:t>
              </a:r>
              <a:endParaRPr lang="en-IN" sz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80112" y="6582544"/>
            <a:ext cx="24489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Regmi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2013, </a:t>
            </a:r>
            <a:r>
              <a:rPr lang="en-US" sz="9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adaptatted</a:t>
            </a:r>
            <a:endParaRPr lang="en-IN" sz="9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5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Transboundary Governance of Kosi</a:t>
            </a:r>
            <a:endParaRPr lang="en-IN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41"/>
          <a:stretch/>
        </p:blipFill>
        <p:spPr>
          <a:xfrm>
            <a:off x="323528" y="1475407"/>
            <a:ext cx="5184576" cy="4841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484784"/>
            <a:ext cx="3384376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Kosi project is essentially a flood protection system  from 1960s.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17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Nehru (1951): “It is my opinion that the Kosi Project is very necessary and should be somehow constructed. We must make a start even though it may take a few years to complete because, as you know, in some parts of Bihar every year a strange difficulty arises, bringing disaster and ruin.”</a:t>
            </a:r>
          </a:p>
          <a:p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C000"/>
                </a:solidFill>
              </a:rPr>
              <a:t>Managing the protection works including the barrage for coping with flood risk is the key transboundary governance challenge. </a:t>
            </a:r>
          </a:p>
          <a:p>
            <a:pPr marL="0" indent="0">
              <a:buNone/>
            </a:pPr>
            <a:endParaRPr lang="en-US" sz="2000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other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…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2017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Transboundary Governance of Kosi: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The High Dam</a:t>
            </a:r>
            <a:endParaRPr lang="en-IN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Proposed ‘High Dam’ of 228.6 m height on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Chatra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gorge (upstream of 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Barahkshetra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).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1400-1800 </a:t>
            </a: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MegaWatt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power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Irrigation benefits for 16.6 lakh ha in Nepal and Bihar</a:t>
            </a:r>
          </a:p>
          <a:p>
            <a:pPr lvl="1"/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Stabilize flows in Ganges with possible benefits to Bangladesh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design issues are not yet settled, but the locations varied over time by number of committees set up for studying the feasibility.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IN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04048" y="1628800"/>
            <a:ext cx="3963751" cy="4608512"/>
            <a:chOff x="5196027" y="1628800"/>
            <a:chExt cx="3768461" cy="43814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2" t="27682" r="21416" b="4314"/>
            <a:stretch/>
          </p:blipFill>
          <p:spPr>
            <a:xfrm>
              <a:off x="5268035" y="1628800"/>
              <a:ext cx="3663049" cy="41764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96027" y="5733256"/>
              <a:ext cx="232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source: © WWF</a:t>
              </a:r>
              <a:endPara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6516216" y="5526878"/>
              <a:ext cx="72008" cy="7200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36187" y="5445224"/>
              <a:ext cx="23283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Kosi Barrage</a:t>
              </a:r>
              <a:endParaRPr lang="en-IN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68035" y="4818057"/>
              <a:ext cx="8161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NEPAL</a:t>
              </a:r>
              <a:endParaRPr lang="en-IN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2080" y="5487035"/>
              <a:ext cx="8161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INDIA</a:t>
              </a:r>
              <a:endParaRPr lang="en-IN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5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3194</Words>
  <Application>Microsoft Office PowerPoint</Application>
  <PresentationFormat>On-screen Show (4:3)</PresentationFormat>
  <Paragraphs>348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Rounded MT Bold</vt:lpstr>
      <vt:lpstr>Calibri</vt:lpstr>
      <vt:lpstr>Wingdings</vt:lpstr>
      <vt:lpstr>Office Theme</vt:lpstr>
      <vt:lpstr>Inclusive and Informed Politics in Transboundary Governance of Kosi</vt:lpstr>
      <vt:lpstr>Structure</vt:lpstr>
      <vt:lpstr>Research Question </vt:lpstr>
      <vt:lpstr>Analytical Frame</vt:lpstr>
      <vt:lpstr>Analytical Frame: Understanding Multiscalar Politics</vt:lpstr>
      <vt:lpstr>The case of Kosi</vt:lpstr>
      <vt:lpstr>Transboundary Context</vt:lpstr>
      <vt:lpstr>Transboundary Governance of Kosi</vt:lpstr>
      <vt:lpstr>Transboundary Governance of Kosi: The High Dam</vt:lpstr>
      <vt:lpstr>Transboundary governance of Kosi: the barrage and other</vt:lpstr>
      <vt:lpstr>Context:  “A snake in the knots”</vt:lpstr>
      <vt:lpstr>Institutions: Transboundary Governance</vt:lpstr>
      <vt:lpstr>Institutions: Transboundary Agreements</vt:lpstr>
      <vt:lpstr>Politics: The Contentious History</vt:lpstr>
      <vt:lpstr>PowerPoint Presentation</vt:lpstr>
      <vt:lpstr>Politics – ‘Entrapped:’ The Political Economy of Embankments</vt:lpstr>
      <vt:lpstr>Politics – ‘Entrapped:’ Transformed Political Ecologies</vt:lpstr>
      <vt:lpstr>Politics – ‘Entrapped’ The other side: Identity and Betrayal!</vt:lpstr>
      <vt:lpstr>Construction of Antagonisms: The Discursive Transboundary Spaces</vt:lpstr>
      <vt:lpstr>Construction of Antagonisms: Opportunistic Politics</vt:lpstr>
      <vt:lpstr>Construction of Antagonisms: Unsubstantiated and Uninformed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</dc:creator>
  <cp:lastModifiedBy>Srinivas Chokkakula</cp:lastModifiedBy>
  <cp:revision>230</cp:revision>
  <cp:lastPrinted>2015-08-26T10:39:53Z</cp:lastPrinted>
  <dcterms:created xsi:type="dcterms:W3CDTF">2015-08-19T06:05:12Z</dcterms:created>
  <dcterms:modified xsi:type="dcterms:W3CDTF">2019-04-04T10:32:13Z</dcterms:modified>
</cp:coreProperties>
</file>